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2"/>
  </p:notesMasterIdLst>
  <p:sldIdLst>
    <p:sldId id="256" r:id="rId6"/>
    <p:sldId id="306" r:id="rId7"/>
    <p:sldId id="329" r:id="rId8"/>
    <p:sldId id="330" r:id="rId9"/>
    <p:sldId id="314" r:id="rId10"/>
    <p:sldId id="315" r:id="rId11"/>
    <p:sldId id="316" r:id="rId12"/>
    <p:sldId id="317" r:id="rId13"/>
    <p:sldId id="318" r:id="rId14"/>
    <p:sldId id="340" r:id="rId15"/>
    <p:sldId id="321" r:id="rId16"/>
    <p:sldId id="341" r:id="rId17"/>
    <p:sldId id="343" r:id="rId18"/>
    <p:sldId id="344" r:id="rId19"/>
    <p:sldId id="324" r:id="rId20"/>
    <p:sldId id="342" r:id="rId21"/>
    <p:sldId id="345" r:id="rId22"/>
    <p:sldId id="325" r:id="rId23"/>
    <p:sldId id="326" r:id="rId24"/>
    <p:sldId id="327" r:id="rId25"/>
    <p:sldId id="332" r:id="rId26"/>
    <p:sldId id="333" r:id="rId27"/>
    <p:sldId id="336" r:id="rId28"/>
    <p:sldId id="338" r:id="rId29"/>
    <p:sldId id="339" r:id="rId30"/>
    <p:sldId id="258" r:id="rId3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8ED"/>
    <a:srgbClr val="2D5765"/>
    <a:srgbClr val="E5E0DB"/>
    <a:srgbClr val="54483E"/>
    <a:srgbClr val="998675"/>
    <a:srgbClr val="823E2E"/>
    <a:srgbClr val="FFFFFF"/>
    <a:srgbClr val="EDEDEF"/>
    <a:srgbClr val="F3F3F3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66" autoAdjust="0"/>
    <p:restoredTop sz="96323" autoAdjust="0"/>
  </p:normalViewPr>
  <p:slideViewPr>
    <p:cSldViewPr snapToGrid="0">
      <p:cViewPr varScale="1">
        <p:scale>
          <a:sx n="54" d="100"/>
          <a:sy n="54" d="100"/>
        </p:scale>
        <p:origin x="24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57E33-F71D-42CA-ACA7-84C4E0E652FE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11D037-1293-4482-B204-4914FE96CBF4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Online voting</a:t>
          </a:r>
        </a:p>
      </dgm:t>
    </dgm:pt>
    <dgm:pt modelId="{AFEC5C42-D655-4AAF-AA82-FB8ECC826F17}" type="parTrans" cxnId="{1917B32A-46F3-4EC1-BF23-5750795854DF}">
      <dgm:prSet/>
      <dgm:spPr/>
      <dgm:t>
        <a:bodyPr/>
        <a:lstStyle/>
        <a:p>
          <a:endParaRPr lang="en-US"/>
        </a:p>
      </dgm:t>
    </dgm:pt>
    <dgm:pt modelId="{CA08E34D-0ACC-4D7B-86C5-4A982CC60998}" type="sibTrans" cxnId="{1917B32A-46F3-4EC1-BF23-5750795854DF}">
      <dgm:prSet/>
      <dgm:spPr/>
      <dgm:t>
        <a:bodyPr/>
        <a:lstStyle/>
        <a:p>
          <a:endParaRPr lang="en-US"/>
        </a:p>
      </dgm:t>
    </dgm:pt>
    <dgm:pt modelId="{8BF5336A-3FBD-478B-8DC4-828594CC07CF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Vote casting and counting in polling stations</a:t>
          </a:r>
        </a:p>
      </dgm:t>
    </dgm:pt>
    <dgm:pt modelId="{5E878421-07CC-4186-9D01-B290717302C9}" type="parTrans" cxnId="{00D2C2A5-CFED-499A-A859-263F6A47E8C9}">
      <dgm:prSet/>
      <dgm:spPr/>
      <dgm:t>
        <a:bodyPr/>
        <a:lstStyle/>
        <a:p>
          <a:endParaRPr lang="en-US"/>
        </a:p>
      </dgm:t>
    </dgm:pt>
    <dgm:pt modelId="{8314A4A0-C54E-417C-9CF8-2C7056EB2EB1}" type="sibTrans" cxnId="{00D2C2A5-CFED-499A-A859-263F6A47E8C9}">
      <dgm:prSet/>
      <dgm:spPr/>
      <dgm:t>
        <a:bodyPr/>
        <a:lstStyle/>
        <a:p>
          <a:endParaRPr lang="en-US"/>
        </a:p>
      </dgm:t>
    </dgm:pt>
    <dgm:pt modelId="{4476C4B9-EA25-4D1C-BE2F-5A6ECBD0465E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Result publication</a:t>
          </a:r>
        </a:p>
      </dgm:t>
    </dgm:pt>
    <dgm:pt modelId="{D963FCB5-26BB-4584-B037-72065DD41CCD}" type="parTrans" cxnId="{E2DF525A-9E30-4468-92E8-A35B9D960531}">
      <dgm:prSet/>
      <dgm:spPr/>
      <dgm:t>
        <a:bodyPr/>
        <a:lstStyle/>
        <a:p>
          <a:endParaRPr lang="en-US"/>
        </a:p>
      </dgm:t>
    </dgm:pt>
    <dgm:pt modelId="{1EF89DBF-58FD-4818-A045-74A73A70B640}" type="sibTrans" cxnId="{E2DF525A-9E30-4468-92E8-A35B9D960531}">
      <dgm:prSet/>
      <dgm:spPr/>
      <dgm:t>
        <a:bodyPr/>
        <a:lstStyle/>
        <a:p>
          <a:endParaRPr lang="en-US"/>
        </a:p>
      </dgm:t>
    </dgm:pt>
    <dgm:pt modelId="{5825F03F-B562-48CD-B69B-7032B5F14937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Result transmission from polling stations</a:t>
          </a:r>
        </a:p>
      </dgm:t>
    </dgm:pt>
    <dgm:pt modelId="{BD47C2DC-B213-4841-B660-45CD10C72AA8}" type="parTrans" cxnId="{6BF73739-E9C4-404E-A1FB-575D1A433805}">
      <dgm:prSet/>
      <dgm:spPr/>
      <dgm:t>
        <a:bodyPr/>
        <a:lstStyle/>
        <a:p>
          <a:endParaRPr lang="en-US"/>
        </a:p>
      </dgm:t>
    </dgm:pt>
    <dgm:pt modelId="{3CADE1C4-B5AB-4298-BB23-48AF025D08CD}" type="sibTrans" cxnId="{6BF73739-E9C4-404E-A1FB-575D1A433805}">
      <dgm:prSet/>
      <dgm:spPr/>
      <dgm:t>
        <a:bodyPr/>
        <a:lstStyle/>
        <a:p>
          <a:endParaRPr lang="en-US"/>
        </a:p>
      </dgm:t>
    </dgm:pt>
    <dgm:pt modelId="{8894212B-7729-4045-B042-97DD31140F98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Local level recapitulation/ transmission</a:t>
          </a:r>
        </a:p>
      </dgm:t>
    </dgm:pt>
    <dgm:pt modelId="{810F9D13-3861-4969-A98E-C3EE21514F43}" type="parTrans" cxnId="{21559EFF-787D-462F-BECB-90B0E876CC47}">
      <dgm:prSet/>
      <dgm:spPr/>
      <dgm:t>
        <a:bodyPr/>
        <a:lstStyle/>
        <a:p>
          <a:endParaRPr lang="en-US"/>
        </a:p>
      </dgm:t>
    </dgm:pt>
    <dgm:pt modelId="{99CEF6A5-8841-44E7-B11F-7312A5B0D246}" type="sibTrans" cxnId="{21559EFF-787D-462F-BECB-90B0E876CC47}">
      <dgm:prSet/>
      <dgm:spPr/>
      <dgm:t>
        <a:bodyPr/>
        <a:lstStyle/>
        <a:p>
          <a:endParaRPr lang="en-US"/>
        </a:p>
      </dgm:t>
    </dgm:pt>
    <dgm:pt modelId="{899C965D-9276-42E7-92AC-B5D5836C484A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Polling station detail result publication</a:t>
          </a:r>
        </a:p>
      </dgm:t>
    </dgm:pt>
    <dgm:pt modelId="{E7F40467-53A2-4F5C-B565-6D71A75B072A}" type="parTrans" cxnId="{10248E8E-8D19-449B-90B3-4B7D013C50F9}">
      <dgm:prSet/>
      <dgm:spPr/>
      <dgm:t>
        <a:bodyPr/>
        <a:lstStyle/>
        <a:p>
          <a:endParaRPr lang="en-US"/>
        </a:p>
      </dgm:t>
    </dgm:pt>
    <dgm:pt modelId="{623054DE-CFBB-4078-8B1B-9723DE953BA9}" type="sibTrans" cxnId="{10248E8E-8D19-449B-90B3-4B7D013C50F9}">
      <dgm:prSet/>
      <dgm:spPr/>
      <dgm:t>
        <a:bodyPr/>
        <a:lstStyle/>
        <a:p>
          <a:endParaRPr lang="en-US"/>
        </a:p>
      </dgm:t>
    </dgm:pt>
    <dgm:pt modelId="{A2694715-04A7-40F7-9FC4-64E6C6CEA70D}" type="pres">
      <dgm:prSet presAssocID="{A1C57E33-F71D-42CA-ACA7-84C4E0E652F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B04A7F71-6B65-4A51-8732-DBFE48727419}" type="pres">
      <dgm:prSet presAssocID="{899C965D-9276-42E7-92AC-B5D5836C484A}" presName="Accent6" presStyleCnt="0"/>
      <dgm:spPr/>
    </dgm:pt>
    <dgm:pt modelId="{3838C03E-5F83-4D41-8347-E0628483B04C}" type="pres">
      <dgm:prSet presAssocID="{899C965D-9276-42E7-92AC-B5D5836C484A}" presName="Accent" presStyleLbl="node1" presStyleIdx="0" presStyleCnt="6"/>
      <dgm:spPr/>
    </dgm:pt>
    <dgm:pt modelId="{FF4E444C-6BDD-49C8-9480-35F354A7C41F}" type="pres">
      <dgm:prSet presAssocID="{899C965D-9276-42E7-92AC-B5D5836C484A}" presName="ParentBackground6" presStyleCnt="0"/>
      <dgm:spPr/>
    </dgm:pt>
    <dgm:pt modelId="{6D8E9F36-D704-4914-967C-27224C1A89AF}" type="pres">
      <dgm:prSet presAssocID="{899C965D-9276-42E7-92AC-B5D5836C484A}" presName="ParentBackground" presStyleLbl="fgAcc1" presStyleIdx="0" presStyleCnt="6"/>
      <dgm:spPr/>
    </dgm:pt>
    <dgm:pt modelId="{B703C7A4-96DD-466F-ABA4-38893EE625E4}" type="pres">
      <dgm:prSet presAssocID="{899C965D-9276-42E7-92AC-B5D5836C484A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7BD241D-95F3-4AC3-A261-FCDF6B99092E}" type="pres">
      <dgm:prSet presAssocID="{4476C4B9-EA25-4D1C-BE2F-5A6ECBD0465E}" presName="Accent5" presStyleCnt="0"/>
      <dgm:spPr/>
    </dgm:pt>
    <dgm:pt modelId="{44B113A7-C0C5-4ED5-A0EF-1E173CB4688C}" type="pres">
      <dgm:prSet presAssocID="{4476C4B9-EA25-4D1C-BE2F-5A6ECBD0465E}" presName="Accent" presStyleLbl="node1" presStyleIdx="1" presStyleCnt="6"/>
      <dgm:spPr/>
    </dgm:pt>
    <dgm:pt modelId="{BF57258D-EA36-4406-A200-68461293F446}" type="pres">
      <dgm:prSet presAssocID="{4476C4B9-EA25-4D1C-BE2F-5A6ECBD0465E}" presName="ParentBackground5" presStyleCnt="0"/>
      <dgm:spPr/>
    </dgm:pt>
    <dgm:pt modelId="{FC00713B-97F2-4848-BAE1-55BB98335FC3}" type="pres">
      <dgm:prSet presAssocID="{4476C4B9-EA25-4D1C-BE2F-5A6ECBD0465E}" presName="ParentBackground" presStyleLbl="fgAcc1" presStyleIdx="1" presStyleCnt="6"/>
      <dgm:spPr/>
    </dgm:pt>
    <dgm:pt modelId="{134787C0-4B08-44AF-9E71-B349FAE308CD}" type="pres">
      <dgm:prSet presAssocID="{4476C4B9-EA25-4D1C-BE2F-5A6ECBD0465E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AA76CA3-D02A-4269-BA98-67032A3E0757}" type="pres">
      <dgm:prSet presAssocID="{8894212B-7729-4045-B042-97DD31140F98}" presName="Accent4" presStyleCnt="0"/>
      <dgm:spPr/>
    </dgm:pt>
    <dgm:pt modelId="{61BB1176-73D4-47B6-BD7A-4B593B6BCC2A}" type="pres">
      <dgm:prSet presAssocID="{8894212B-7729-4045-B042-97DD31140F98}" presName="Accent" presStyleLbl="node1" presStyleIdx="2" presStyleCnt="6"/>
      <dgm:spPr/>
    </dgm:pt>
    <dgm:pt modelId="{EE0018AF-6204-445B-9A42-E635C4786A51}" type="pres">
      <dgm:prSet presAssocID="{8894212B-7729-4045-B042-97DD31140F98}" presName="ParentBackground4" presStyleCnt="0"/>
      <dgm:spPr/>
    </dgm:pt>
    <dgm:pt modelId="{0181DFB8-D98E-47E2-8969-26908A4D57BE}" type="pres">
      <dgm:prSet presAssocID="{8894212B-7729-4045-B042-97DD31140F98}" presName="ParentBackground" presStyleLbl="fgAcc1" presStyleIdx="2" presStyleCnt="6"/>
      <dgm:spPr/>
    </dgm:pt>
    <dgm:pt modelId="{F4AB0365-1AF9-44F8-B863-F09C25CF5E7D}" type="pres">
      <dgm:prSet presAssocID="{8894212B-7729-4045-B042-97DD31140F9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E6AE717-6271-40BD-AEC8-861126C04974}" type="pres">
      <dgm:prSet presAssocID="{5825F03F-B562-48CD-B69B-7032B5F14937}" presName="Accent3" presStyleCnt="0"/>
      <dgm:spPr/>
    </dgm:pt>
    <dgm:pt modelId="{F71446C3-10B7-4601-89C4-6A9A6C1872B0}" type="pres">
      <dgm:prSet presAssocID="{5825F03F-B562-48CD-B69B-7032B5F14937}" presName="Accent" presStyleLbl="node1" presStyleIdx="3" presStyleCnt="6"/>
      <dgm:spPr/>
    </dgm:pt>
    <dgm:pt modelId="{381EFD66-75A9-488C-B3B5-A7923A8100A2}" type="pres">
      <dgm:prSet presAssocID="{5825F03F-B562-48CD-B69B-7032B5F14937}" presName="ParentBackground3" presStyleCnt="0"/>
      <dgm:spPr/>
    </dgm:pt>
    <dgm:pt modelId="{FABE8F21-475D-4D9C-8E46-AFCD199A6D28}" type="pres">
      <dgm:prSet presAssocID="{5825F03F-B562-48CD-B69B-7032B5F14937}" presName="ParentBackground" presStyleLbl="fgAcc1" presStyleIdx="3" presStyleCnt="6"/>
      <dgm:spPr/>
    </dgm:pt>
    <dgm:pt modelId="{F74A66BB-617F-4C96-958E-10439BB2EDCC}" type="pres">
      <dgm:prSet presAssocID="{5825F03F-B562-48CD-B69B-7032B5F1493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493FAE3-37E5-4DFD-9187-C627EB53D924}" type="pres">
      <dgm:prSet presAssocID="{8BF5336A-3FBD-478B-8DC4-828594CC07CF}" presName="Accent2" presStyleCnt="0"/>
      <dgm:spPr/>
    </dgm:pt>
    <dgm:pt modelId="{60E94036-A978-4046-967A-E377C47C7A28}" type="pres">
      <dgm:prSet presAssocID="{8BF5336A-3FBD-478B-8DC4-828594CC07CF}" presName="Accent" presStyleLbl="node1" presStyleIdx="4" presStyleCnt="6"/>
      <dgm:spPr/>
    </dgm:pt>
    <dgm:pt modelId="{3B124104-D0E9-4E0E-82A6-5D93789A82DF}" type="pres">
      <dgm:prSet presAssocID="{8BF5336A-3FBD-478B-8DC4-828594CC07CF}" presName="ParentBackground2" presStyleCnt="0"/>
      <dgm:spPr/>
    </dgm:pt>
    <dgm:pt modelId="{03DF4F7B-892C-4994-A909-FD5AC102A657}" type="pres">
      <dgm:prSet presAssocID="{8BF5336A-3FBD-478B-8DC4-828594CC07CF}" presName="ParentBackground" presStyleLbl="fgAcc1" presStyleIdx="4" presStyleCnt="6"/>
      <dgm:spPr/>
    </dgm:pt>
    <dgm:pt modelId="{80D3B7F5-ACB5-49B6-AAA7-126CACCAB712}" type="pres">
      <dgm:prSet presAssocID="{8BF5336A-3FBD-478B-8DC4-828594CC07C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80357FC-0056-4EBE-9149-1B020D793200}" type="pres">
      <dgm:prSet presAssocID="{2C11D037-1293-4482-B204-4914FE96CBF4}" presName="Accent1" presStyleCnt="0"/>
      <dgm:spPr/>
    </dgm:pt>
    <dgm:pt modelId="{1D1231D7-8AE5-408F-ABC4-54AB4C60E88F}" type="pres">
      <dgm:prSet presAssocID="{2C11D037-1293-4482-B204-4914FE96CBF4}" presName="Accent" presStyleLbl="node1" presStyleIdx="5" presStyleCnt="6"/>
      <dgm:spPr/>
    </dgm:pt>
    <dgm:pt modelId="{C43DE076-8170-4603-9E3A-BDD0623DD4B8}" type="pres">
      <dgm:prSet presAssocID="{2C11D037-1293-4482-B204-4914FE96CBF4}" presName="ParentBackground1" presStyleCnt="0"/>
      <dgm:spPr/>
    </dgm:pt>
    <dgm:pt modelId="{DD90E5DB-A695-4031-8C35-9A04A275BE68}" type="pres">
      <dgm:prSet presAssocID="{2C11D037-1293-4482-B204-4914FE96CBF4}" presName="ParentBackground" presStyleLbl="fgAcc1" presStyleIdx="5" presStyleCnt="6"/>
      <dgm:spPr/>
    </dgm:pt>
    <dgm:pt modelId="{3D06A4A7-0E7F-41E4-9853-160D8BB58712}" type="pres">
      <dgm:prSet presAssocID="{2C11D037-1293-4482-B204-4914FE96CBF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608A427-FDC8-4928-8A9A-353244683F14}" type="presOf" srcId="{4476C4B9-EA25-4D1C-BE2F-5A6ECBD0465E}" destId="{134787C0-4B08-44AF-9E71-B349FAE308CD}" srcOrd="1" destOrd="0" presId="urn:microsoft.com/office/officeart/2011/layout/CircleProcess"/>
    <dgm:cxn modelId="{1917B32A-46F3-4EC1-BF23-5750795854DF}" srcId="{A1C57E33-F71D-42CA-ACA7-84C4E0E652FE}" destId="{2C11D037-1293-4482-B204-4914FE96CBF4}" srcOrd="0" destOrd="0" parTransId="{AFEC5C42-D655-4AAF-AA82-FB8ECC826F17}" sibTransId="{CA08E34D-0ACC-4D7B-86C5-4A982CC60998}"/>
    <dgm:cxn modelId="{6BF73739-E9C4-404E-A1FB-575D1A433805}" srcId="{A1C57E33-F71D-42CA-ACA7-84C4E0E652FE}" destId="{5825F03F-B562-48CD-B69B-7032B5F14937}" srcOrd="2" destOrd="0" parTransId="{BD47C2DC-B213-4841-B660-45CD10C72AA8}" sibTransId="{3CADE1C4-B5AB-4298-BB23-48AF025D08CD}"/>
    <dgm:cxn modelId="{B4E1865D-A99A-4D7C-939D-85FD2713DB36}" type="presOf" srcId="{4476C4B9-EA25-4D1C-BE2F-5A6ECBD0465E}" destId="{FC00713B-97F2-4848-BAE1-55BB98335FC3}" srcOrd="0" destOrd="0" presId="urn:microsoft.com/office/officeart/2011/layout/CircleProcess"/>
    <dgm:cxn modelId="{87441064-9736-4EC9-9CF2-67EE4A60FD24}" type="presOf" srcId="{5825F03F-B562-48CD-B69B-7032B5F14937}" destId="{FABE8F21-475D-4D9C-8E46-AFCD199A6D28}" srcOrd="0" destOrd="0" presId="urn:microsoft.com/office/officeart/2011/layout/CircleProcess"/>
    <dgm:cxn modelId="{607DFC46-2E01-4770-8DE3-17F07FE8AB33}" type="presOf" srcId="{899C965D-9276-42E7-92AC-B5D5836C484A}" destId="{B703C7A4-96DD-466F-ABA4-38893EE625E4}" srcOrd="1" destOrd="0" presId="urn:microsoft.com/office/officeart/2011/layout/CircleProcess"/>
    <dgm:cxn modelId="{373D1871-B723-4EA3-9EC7-A2A69F15D103}" type="presOf" srcId="{2C11D037-1293-4482-B204-4914FE96CBF4}" destId="{DD90E5DB-A695-4031-8C35-9A04A275BE68}" srcOrd="0" destOrd="0" presId="urn:microsoft.com/office/officeart/2011/layout/CircleProcess"/>
    <dgm:cxn modelId="{0851445A-2D9B-4EDC-8788-FFD6D9288755}" type="presOf" srcId="{8BF5336A-3FBD-478B-8DC4-828594CC07CF}" destId="{80D3B7F5-ACB5-49B6-AAA7-126CACCAB712}" srcOrd="1" destOrd="0" presId="urn:microsoft.com/office/officeart/2011/layout/CircleProcess"/>
    <dgm:cxn modelId="{E2DF525A-9E30-4468-92E8-A35B9D960531}" srcId="{A1C57E33-F71D-42CA-ACA7-84C4E0E652FE}" destId="{4476C4B9-EA25-4D1C-BE2F-5A6ECBD0465E}" srcOrd="4" destOrd="0" parTransId="{D963FCB5-26BB-4584-B037-72065DD41CCD}" sibTransId="{1EF89DBF-58FD-4818-A045-74A73A70B640}"/>
    <dgm:cxn modelId="{10248E8E-8D19-449B-90B3-4B7D013C50F9}" srcId="{A1C57E33-F71D-42CA-ACA7-84C4E0E652FE}" destId="{899C965D-9276-42E7-92AC-B5D5836C484A}" srcOrd="5" destOrd="0" parTransId="{E7F40467-53A2-4F5C-B565-6D71A75B072A}" sibTransId="{623054DE-CFBB-4078-8B1B-9723DE953BA9}"/>
    <dgm:cxn modelId="{15D83992-1943-4573-9BC4-F639188CDBFF}" type="presOf" srcId="{8894212B-7729-4045-B042-97DD31140F98}" destId="{0181DFB8-D98E-47E2-8969-26908A4D57BE}" srcOrd="0" destOrd="0" presId="urn:microsoft.com/office/officeart/2011/layout/CircleProcess"/>
    <dgm:cxn modelId="{00D2C2A5-CFED-499A-A859-263F6A47E8C9}" srcId="{A1C57E33-F71D-42CA-ACA7-84C4E0E652FE}" destId="{8BF5336A-3FBD-478B-8DC4-828594CC07CF}" srcOrd="1" destOrd="0" parTransId="{5E878421-07CC-4186-9D01-B290717302C9}" sibTransId="{8314A4A0-C54E-417C-9CF8-2C7056EB2EB1}"/>
    <dgm:cxn modelId="{23CB3DA8-32FF-4400-9915-47205BFC969B}" type="presOf" srcId="{8BF5336A-3FBD-478B-8DC4-828594CC07CF}" destId="{03DF4F7B-892C-4994-A909-FD5AC102A657}" srcOrd="0" destOrd="0" presId="urn:microsoft.com/office/officeart/2011/layout/CircleProcess"/>
    <dgm:cxn modelId="{2198C0A9-FB64-4B10-BB6D-90D6EA563CFF}" type="presOf" srcId="{8894212B-7729-4045-B042-97DD31140F98}" destId="{F4AB0365-1AF9-44F8-B863-F09C25CF5E7D}" srcOrd="1" destOrd="0" presId="urn:microsoft.com/office/officeart/2011/layout/CircleProcess"/>
    <dgm:cxn modelId="{CAB193CC-357C-4DC1-8854-441CBDFE8817}" type="presOf" srcId="{5825F03F-B562-48CD-B69B-7032B5F14937}" destId="{F74A66BB-617F-4C96-958E-10439BB2EDCC}" srcOrd="1" destOrd="0" presId="urn:microsoft.com/office/officeart/2011/layout/CircleProcess"/>
    <dgm:cxn modelId="{6E9688D4-92BB-4CED-AAE1-C59AEEC5C886}" type="presOf" srcId="{2C11D037-1293-4482-B204-4914FE96CBF4}" destId="{3D06A4A7-0E7F-41E4-9853-160D8BB58712}" srcOrd="1" destOrd="0" presId="urn:microsoft.com/office/officeart/2011/layout/CircleProcess"/>
    <dgm:cxn modelId="{2DD8C9E4-B7D4-4090-8B47-72FD9A607581}" type="presOf" srcId="{899C965D-9276-42E7-92AC-B5D5836C484A}" destId="{6D8E9F36-D704-4914-967C-27224C1A89AF}" srcOrd="0" destOrd="0" presId="urn:microsoft.com/office/officeart/2011/layout/CircleProcess"/>
    <dgm:cxn modelId="{70CD41E5-392F-4647-BA75-A3C690A0B7EF}" type="presOf" srcId="{A1C57E33-F71D-42CA-ACA7-84C4E0E652FE}" destId="{A2694715-04A7-40F7-9FC4-64E6C6CEA70D}" srcOrd="0" destOrd="0" presId="urn:microsoft.com/office/officeart/2011/layout/CircleProcess"/>
    <dgm:cxn modelId="{21559EFF-787D-462F-BECB-90B0E876CC47}" srcId="{A1C57E33-F71D-42CA-ACA7-84C4E0E652FE}" destId="{8894212B-7729-4045-B042-97DD31140F98}" srcOrd="3" destOrd="0" parTransId="{810F9D13-3861-4969-A98E-C3EE21514F43}" sibTransId="{99CEF6A5-8841-44E7-B11F-7312A5B0D246}"/>
    <dgm:cxn modelId="{44184C5C-7F0D-4504-B1CA-164C29C12909}" type="presParOf" srcId="{A2694715-04A7-40F7-9FC4-64E6C6CEA70D}" destId="{B04A7F71-6B65-4A51-8732-DBFE48727419}" srcOrd="0" destOrd="0" presId="urn:microsoft.com/office/officeart/2011/layout/CircleProcess"/>
    <dgm:cxn modelId="{CD784532-9798-44B9-97D7-5C87D220468E}" type="presParOf" srcId="{B04A7F71-6B65-4A51-8732-DBFE48727419}" destId="{3838C03E-5F83-4D41-8347-E0628483B04C}" srcOrd="0" destOrd="0" presId="urn:microsoft.com/office/officeart/2011/layout/CircleProcess"/>
    <dgm:cxn modelId="{A1103F88-2CEC-4B3B-8D90-E84778951BB4}" type="presParOf" srcId="{A2694715-04A7-40F7-9FC4-64E6C6CEA70D}" destId="{FF4E444C-6BDD-49C8-9480-35F354A7C41F}" srcOrd="1" destOrd="0" presId="urn:microsoft.com/office/officeart/2011/layout/CircleProcess"/>
    <dgm:cxn modelId="{0908ED38-2885-46BD-853F-7393E988D943}" type="presParOf" srcId="{FF4E444C-6BDD-49C8-9480-35F354A7C41F}" destId="{6D8E9F36-D704-4914-967C-27224C1A89AF}" srcOrd="0" destOrd="0" presId="urn:microsoft.com/office/officeart/2011/layout/CircleProcess"/>
    <dgm:cxn modelId="{8D2C02ED-FEB8-407B-AF5D-5D3AA9F8CC29}" type="presParOf" srcId="{A2694715-04A7-40F7-9FC4-64E6C6CEA70D}" destId="{B703C7A4-96DD-466F-ABA4-38893EE625E4}" srcOrd="2" destOrd="0" presId="urn:microsoft.com/office/officeart/2011/layout/CircleProcess"/>
    <dgm:cxn modelId="{0E28629A-3A9F-4E20-A57A-B59ABD3EE2C8}" type="presParOf" srcId="{A2694715-04A7-40F7-9FC4-64E6C6CEA70D}" destId="{57BD241D-95F3-4AC3-A261-FCDF6B99092E}" srcOrd="3" destOrd="0" presId="urn:microsoft.com/office/officeart/2011/layout/CircleProcess"/>
    <dgm:cxn modelId="{4ADE5EB3-474C-4739-9FB1-57223BE0857D}" type="presParOf" srcId="{57BD241D-95F3-4AC3-A261-FCDF6B99092E}" destId="{44B113A7-C0C5-4ED5-A0EF-1E173CB4688C}" srcOrd="0" destOrd="0" presId="urn:microsoft.com/office/officeart/2011/layout/CircleProcess"/>
    <dgm:cxn modelId="{31F7BE77-A92E-459D-AFC0-A8A54E3E66B6}" type="presParOf" srcId="{A2694715-04A7-40F7-9FC4-64E6C6CEA70D}" destId="{BF57258D-EA36-4406-A200-68461293F446}" srcOrd="4" destOrd="0" presId="urn:microsoft.com/office/officeart/2011/layout/CircleProcess"/>
    <dgm:cxn modelId="{B928C69A-9DE0-4EB9-87A3-F1095100FDD5}" type="presParOf" srcId="{BF57258D-EA36-4406-A200-68461293F446}" destId="{FC00713B-97F2-4848-BAE1-55BB98335FC3}" srcOrd="0" destOrd="0" presId="urn:microsoft.com/office/officeart/2011/layout/CircleProcess"/>
    <dgm:cxn modelId="{DE7ED985-52C7-4B0C-86C2-1BBF0BA6E215}" type="presParOf" srcId="{A2694715-04A7-40F7-9FC4-64E6C6CEA70D}" destId="{134787C0-4B08-44AF-9E71-B349FAE308CD}" srcOrd="5" destOrd="0" presId="urn:microsoft.com/office/officeart/2011/layout/CircleProcess"/>
    <dgm:cxn modelId="{B2A053F9-D304-4155-BAA2-579908D381C9}" type="presParOf" srcId="{A2694715-04A7-40F7-9FC4-64E6C6CEA70D}" destId="{7AA76CA3-D02A-4269-BA98-67032A3E0757}" srcOrd="6" destOrd="0" presId="urn:microsoft.com/office/officeart/2011/layout/CircleProcess"/>
    <dgm:cxn modelId="{D9809196-A43B-41F2-9ED5-38C48574EB1C}" type="presParOf" srcId="{7AA76CA3-D02A-4269-BA98-67032A3E0757}" destId="{61BB1176-73D4-47B6-BD7A-4B593B6BCC2A}" srcOrd="0" destOrd="0" presId="urn:microsoft.com/office/officeart/2011/layout/CircleProcess"/>
    <dgm:cxn modelId="{C2014707-5A0D-4D10-8B6A-9B79A0CF1B25}" type="presParOf" srcId="{A2694715-04A7-40F7-9FC4-64E6C6CEA70D}" destId="{EE0018AF-6204-445B-9A42-E635C4786A51}" srcOrd="7" destOrd="0" presId="urn:microsoft.com/office/officeart/2011/layout/CircleProcess"/>
    <dgm:cxn modelId="{95FD5E6C-3CCA-40F9-A71C-0F27CDE75E92}" type="presParOf" srcId="{EE0018AF-6204-445B-9A42-E635C4786A51}" destId="{0181DFB8-D98E-47E2-8969-26908A4D57BE}" srcOrd="0" destOrd="0" presId="urn:microsoft.com/office/officeart/2011/layout/CircleProcess"/>
    <dgm:cxn modelId="{6BFEA78F-BF12-4990-854C-87162DCF0243}" type="presParOf" srcId="{A2694715-04A7-40F7-9FC4-64E6C6CEA70D}" destId="{F4AB0365-1AF9-44F8-B863-F09C25CF5E7D}" srcOrd="8" destOrd="0" presId="urn:microsoft.com/office/officeart/2011/layout/CircleProcess"/>
    <dgm:cxn modelId="{CD1C8870-5E20-4A16-9008-676C2B1DE993}" type="presParOf" srcId="{A2694715-04A7-40F7-9FC4-64E6C6CEA70D}" destId="{8E6AE717-6271-40BD-AEC8-861126C04974}" srcOrd="9" destOrd="0" presId="urn:microsoft.com/office/officeart/2011/layout/CircleProcess"/>
    <dgm:cxn modelId="{9B843401-53F2-476C-9D25-4BD9C8578972}" type="presParOf" srcId="{8E6AE717-6271-40BD-AEC8-861126C04974}" destId="{F71446C3-10B7-4601-89C4-6A9A6C1872B0}" srcOrd="0" destOrd="0" presId="urn:microsoft.com/office/officeart/2011/layout/CircleProcess"/>
    <dgm:cxn modelId="{39F6ADE1-AFC5-4B3D-8B4A-06D089C5539D}" type="presParOf" srcId="{A2694715-04A7-40F7-9FC4-64E6C6CEA70D}" destId="{381EFD66-75A9-488C-B3B5-A7923A8100A2}" srcOrd="10" destOrd="0" presId="urn:microsoft.com/office/officeart/2011/layout/CircleProcess"/>
    <dgm:cxn modelId="{830A429F-B2C9-4276-82B9-5665408C4FC9}" type="presParOf" srcId="{381EFD66-75A9-488C-B3B5-A7923A8100A2}" destId="{FABE8F21-475D-4D9C-8E46-AFCD199A6D28}" srcOrd="0" destOrd="0" presId="urn:microsoft.com/office/officeart/2011/layout/CircleProcess"/>
    <dgm:cxn modelId="{C3437B14-1FE7-4E36-8F1E-E56D458E8057}" type="presParOf" srcId="{A2694715-04A7-40F7-9FC4-64E6C6CEA70D}" destId="{F74A66BB-617F-4C96-958E-10439BB2EDCC}" srcOrd="11" destOrd="0" presId="urn:microsoft.com/office/officeart/2011/layout/CircleProcess"/>
    <dgm:cxn modelId="{8D787431-8759-4872-9886-D73E46D7FC1F}" type="presParOf" srcId="{A2694715-04A7-40F7-9FC4-64E6C6CEA70D}" destId="{2493FAE3-37E5-4DFD-9187-C627EB53D924}" srcOrd="12" destOrd="0" presId="urn:microsoft.com/office/officeart/2011/layout/CircleProcess"/>
    <dgm:cxn modelId="{049F4B19-5D2E-4806-BE9D-B9EB3B6D8438}" type="presParOf" srcId="{2493FAE3-37E5-4DFD-9187-C627EB53D924}" destId="{60E94036-A978-4046-967A-E377C47C7A28}" srcOrd="0" destOrd="0" presId="urn:microsoft.com/office/officeart/2011/layout/CircleProcess"/>
    <dgm:cxn modelId="{123B42E2-F272-4027-97F7-78CAC4E2CC71}" type="presParOf" srcId="{A2694715-04A7-40F7-9FC4-64E6C6CEA70D}" destId="{3B124104-D0E9-4E0E-82A6-5D93789A82DF}" srcOrd="13" destOrd="0" presId="urn:microsoft.com/office/officeart/2011/layout/CircleProcess"/>
    <dgm:cxn modelId="{72DD5219-783E-453E-BEFC-821C24F8A04B}" type="presParOf" srcId="{3B124104-D0E9-4E0E-82A6-5D93789A82DF}" destId="{03DF4F7B-892C-4994-A909-FD5AC102A657}" srcOrd="0" destOrd="0" presId="urn:microsoft.com/office/officeart/2011/layout/CircleProcess"/>
    <dgm:cxn modelId="{429ABF87-5E49-4215-868C-7E8E3359F70B}" type="presParOf" srcId="{A2694715-04A7-40F7-9FC4-64E6C6CEA70D}" destId="{80D3B7F5-ACB5-49B6-AAA7-126CACCAB712}" srcOrd="14" destOrd="0" presId="urn:microsoft.com/office/officeart/2011/layout/CircleProcess"/>
    <dgm:cxn modelId="{E4E0588B-D3BA-4E61-88AC-2C8AFA474FE9}" type="presParOf" srcId="{A2694715-04A7-40F7-9FC4-64E6C6CEA70D}" destId="{080357FC-0056-4EBE-9149-1B020D793200}" srcOrd="15" destOrd="0" presId="urn:microsoft.com/office/officeart/2011/layout/CircleProcess"/>
    <dgm:cxn modelId="{D225F520-097D-4F2C-9709-94D56A8257F8}" type="presParOf" srcId="{080357FC-0056-4EBE-9149-1B020D793200}" destId="{1D1231D7-8AE5-408F-ABC4-54AB4C60E88F}" srcOrd="0" destOrd="0" presId="urn:microsoft.com/office/officeart/2011/layout/CircleProcess"/>
    <dgm:cxn modelId="{36C0D2AD-6416-408E-9B1D-218A69416BF2}" type="presParOf" srcId="{A2694715-04A7-40F7-9FC4-64E6C6CEA70D}" destId="{C43DE076-8170-4603-9E3A-BDD0623DD4B8}" srcOrd="16" destOrd="0" presId="urn:microsoft.com/office/officeart/2011/layout/CircleProcess"/>
    <dgm:cxn modelId="{3B9E0E8D-F6B0-414C-A4D1-A6818DCBD60E}" type="presParOf" srcId="{C43DE076-8170-4603-9E3A-BDD0623DD4B8}" destId="{DD90E5DB-A695-4031-8C35-9A04A275BE68}" srcOrd="0" destOrd="0" presId="urn:microsoft.com/office/officeart/2011/layout/CircleProcess"/>
    <dgm:cxn modelId="{FF255439-B146-4259-BD54-FF3B65275E86}" type="presParOf" srcId="{A2694715-04A7-40F7-9FC4-64E6C6CEA70D}" destId="{3D06A4A7-0E7F-41E4-9853-160D8BB58712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8613E-521D-4600-9B54-16C6217402E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E"/>
        </a:p>
      </dgm:t>
    </dgm:pt>
    <dgm:pt modelId="{0A6BF1F8-5AD5-4755-9575-4E9281412110}">
      <dgm:prSet phldrT="[Text]" custT="1"/>
      <dgm:spPr/>
      <dgm:t>
        <a:bodyPr/>
        <a:lstStyle/>
        <a:p>
          <a:pPr rtl="0"/>
          <a:r>
            <a:rPr lang="en-US" sz="2000" dirty="0">
              <a:latin typeface="+mn-lt"/>
            </a:rPr>
            <a:t>Voters ready for and expecting more convenience, better access</a:t>
          </a:r>
          <a:endParaRPr lang="en-SE" sz="2000" dirty="0">
            <a:latin typeface="+mn-lt"/>
          </a:endParaRPr>
        </a:p>
      </dgm:t>
    </dgm:pt>
    <dgm:pt modelId="{B05D84C5-3895-40DE-8461-8ADA8D1D3183}" type="parTrans" cxnId="{1337AF2D-CE6C-40F4-8295-FEE508CEA2DB}">
      <dgm:prSet/>
      <dgm:spPr/>
      <dgm:t>
        <a:bodyPr/>
        <a:lstStyle/>
        <a:p>
          <a:endParaRPr lang="en-SE"/>
        </a:p>
      </dgm:t>
    </dgm:pt>
    <dgm:pt modelId="{51B42479-2837-4679-A02F-8389CEAE03E4}" type="sibTrans" cxnId="{1337AF2D-CE6C-40F4-8295-FEE508CEA2DB}">
      <dgm:prSet/>
      <dgm:spPr/>
      <dgm:t>
        <a:bodyPr/>
        <a:lstStyle/>
        <a:p>
          <a:endParaRPr lang="en-SE"/>
        </a:p>
      </dgm:t>
    </dgm:pt>
    <dgm:pt modelId="{70F545C3-7DB3-473B-8B90-AA2798770652}">
      <dgm:prSet phldrT="[Text]" custT="1"/>
      <dgm:spPr/>
      <dgm:t>
        <a:bodyPr/>
        <a:lstStyle/>
        <a:p>
          <a:r>
            <a:rPr lang="en-US" sz="2000" dirty="0"/>
            <a:t>Spoilers trying to undermine credibility of elections</a:t>
          </a:r>
          <a:endParaRPr lang="en-SE" sz="2000" dirty="0"/>
        </a:p>
      </dgm:t>
    </dgm:pt>
    <dgm:pt modelId="{81995DAE-4997-476B-81C7-BF163F49EA13}" type="parTrans" cxnId="{0B934830-FCC8-416D-A5FF-C1ADF584846A}">
      <dgm:prSet/>
      <dgm:spPr/>
      <dgm:t>
        <a:bodyPr/>
        <a:lstStyle/>
        <a:p>
          <a:endParaRPr lang="en-SE"/>
        </a:p>
      </dgm:t>
    </dgm:pt>
    <dgm:pt modelId="{714CAFF3-5D3B-49A3-AB4D-E3A1014D1F42}" type="sibTrans" cxnId="{0B934830-FCC8-416D-A5FF-C1ADF584846A}">
      <dgm:prSet/>
      <dgm:spPr/>
      <dgm:t>
        <a:bodyPr/>
        <a:lstStyle/>
        <a:p>
          <a:endParaRPr lang="en-SE"/>
        </a:p>
      </dgm:t>
    </dgm:pt>
    <dgm:pt modelId="{DE5F38BE-9DF7-408B-BACB-8536A61F788B}">
      <dgm:prSet phldrT="[Text]" custT="1"/>
      <dgm:spPr/>
      <dgm:t>
        <a:bodyPr/>
        <a:lstStyle/>
        <a:p>
          <a:r>
            <a:rPr lang="en-US" sz="2000"/>
            <a:t>EMB must protect elections and provide service for voters</a:t>
          </a:r>
          <a:endParaRPr lang="en-SE" sz="2000"/>
        </a:p>
      </dgm:t>
    </dgm:pt>
    <dgm:pt modelId="{EBAA576F-8F9B-47A2-9F0E-BD9AFA70F140}" type="parTrans" cxnId="{047AE5A5-A5E4-4824-8235-12B348F46FE1}">
      <dgm:prSet/>
      <dgm:spPr/>
      <dgm:t>
        <a:bodyPr/>
        <a:lstStyle/>
        <a:p>
          <a:endParaRPr lang="en-SE"/>
        </a:p>
      </dgm:t>
    </dgm:pt>
    <dgm:pt modelId="{D021D506-AE61-4483-9AD5-B256CDA6530E}" type="sibTrans" cxnId="{047AE5A5-A5E4-4824-8235-12B348F46FE1}">
      <dgm:prSet/>
      <dgm:spPr/>
      <dgm:t>
        <a:bodyPr/>
        <a:lstStyle/>
        <a:p>
          <a:endParaRPr lang="en-SE"/>
        </a:p>
      </dgm:t>
    </dgm:pt>
    <dgm:pt modelId="{112D2AB0-ACD1-48BA-9FAF-4D5E9238A423}" type="pres">
      <dgm:prSet presAssocID="{45F8613E-521D-4600-9B54-16C6217402EA}" presName="cycle" presStyleCnt="0">
        <dgm:presLayoutVars>
          <dgm:dir/>
          <dgm:resizeHandles val="exact"/>
        </dgm:presLayoutVars>
      </dgm:prSet>
      <dgm:spPr/>
    </dgm:pt>
    <dgm:pt modelId="{0485551D-6133-44C7-9215-0CB32508B457}" type="pres">
      <dgm:prSet presAssocID="{0A6BF1F8-5AD5-4755-9575-4E9281412110}" presName="node" presStyleLbl="node1" presStyleIdx="0" presStyleCnt="3" custScaleX="113828" custScaleY="86578">
        <dgm:presLayoutVars>
          <dgm:bulletEnabled val="1"/>
        </dgm:presLayoutVars>
      </dgm:prSet>
      <dgm:spPr/>
    </dgm:pt>
    <dgm:pt modelId="{865D2436-6DC3-438F-90CE-46BA6C18857B}" type="pres">
      <dgm:prSet presAssocID="{0A6BF1F8-5AD5-4755-9575-4E9281412110}" presName="spNode" presStyleCnt="0"/>
      <dgm:spPr/>
    </dgm:pt>
    <dgm:pt modelId="{190DFB4A-C1EB-43E9-BC91-64D10E219D7A}" type="pres">
      <dgm:prSet presAssocID="{51B42479-2837-4679-A02F-8389CEAE03E4}" presName="sibTrans" presStyleLbl="sibTrans1D1" presStyleIdx="0" presStyleCnt="3"/>
      <dgm:spPr/>
    </dgm:pt>
    <dgm:pt modelId="{8BB4EBCF-21F3-4BE5-8E64-E5B12D842EE5}" type="pres">
      <dgm:prSet presAssocID="{70F545C3-7DB3-473B-8B90-AA2798770652}" presName="node" presStyleLbl="node1" presStyleIdx="1" presStyleCnt="3" custScaleX="116108" custScaleY="87497">
        <dgm:presLayoutVars>
          <dgm:bulletEnabled val="1"/>
        </dgm:presLayoutVars>
      </dgm:prSet>
      <dgm:spPr/>
    </dgm:pt>
    <dgm:pt modelId="{EE35DDD8-FED9-48FF-8B4F-B512B6FD6577}" type="pres">
      <dgm:prSet presAssocID="{70F545C3-7DB3-473B-8B90-AA2798770652}" presName="spNode" presStyleCnt="0"/>
      <dgm:spPr/>
    </dgm:pt>
    <dgm:pt modelId="{272E5706-D905-4161-87DC-70499650D8C1}" type="pres">
      <dgm:prSet presAssocID="{714CAFF3-5D3B-49A3-AB4D-E3A1014D1F42}" presName="sibTrans" presStyleLbl="sibTrans1D1" presStyleIdx="1" presStyleCnt="3"/>
      <dgm:spPr/>
    </dgm:pt>
    <dgm:pt modelId="{5B849D9E-E9C0-40A2-8C94-B7143AF5223F}" type="pres">
      <dgm:prSet presAssocID="{DE5F38BE-9DF7-408B-BACB-8536A61F788B}" presName="node" presStyleLbl="node1" presStyleIdx="2" presStyleCnt="3" custScaleX="111387" custScaleY="87498" custRadScaleRad="99277" custRadScaleInc="-1424">
        <dgm:presLayoutVars>
          <dgm:bulletEnabled val="1"/>
        </dgm:presLayoutVars>
      </dgm:prSet>
      <dgm:spPr/>
    </dgm:pt>
    <dgm:pt modelId="{E28B4341-A8D6-4AE0-ACC4-46D18E205847}" type="pres">
      <dgm:prSet presAssocID="{DE5F38BE-9DF7-408B-BACB-8536A61F788B}" presName="spNode" presStyleCnt="0"/>
      <dgm:spPr/>
    </dgm:pt>
    <dgm:pt modelId="{A0C22C79-DCF5-4A54-BD86-9718F510479A}" type="pres">
      <dgm:prSet presAssocID="{D021D506-AE61-4483-9AD5-B256CDA6530E}" presName="sibTrans" presStyleLbl="sibTrans1D1" presStyleIdx="2" presStyleCnt="3"/>
      <dgm:spPr/>
    </dgm:pt>
  </dgm:ptLst>
  <dgm:cxnLst>
    <dgm:cxn modelId="{3E550008-7DF6-431C-9533-D4CA7BC31A38}" type="presOf" srcId="{0A6BF1F8-5AD5-4755-9575-4E9281412110}" destId="{0485551D-6133-44C7-9215-0CB32508B457}" srcOrd="0" destOrd="0" presId="urn:microsoft.com/office/officeart/2005/8/layout/cycle6"/>
    <dgm:cxn modelId="{A126370F-8F73-4213-A9E6-4D19548A96D7}" type="presOf" srcId="{714CAFF3-5D3B-49A3-AB4D-E3A1014D1F42}" destId="{272E5706-D905-4161-87DC-70499650D8C1}" srcOrd="0" destOrd="0" presId="urn:microsoft.com/office/officeart/2005/8/layout/cycle6"/>
    <dgm:cxn modelId="{500C6122-090E-44B4-A72F-DF9ED1620BC1}" type="presOf" srcId="{70F545C3-7DB3-473B-8B90-AA2798770652}" destId="{8BB4EBCF-21F3-4BE5-8E64-E5B12D842EE5}" srcOrd="0" destOrd="0" presId="urn:microsoft.com/office/officeart/2005/8/layout/cycle6"/>
    <dgm:cxn modelId="{1337AF2D-CE6C-40F4-8295-FEE508CEA2DB}" srcId="{45F8613E-521D-4600-9B54-16C6217402EA}" destId="{0A6BF1F8-5AD5-4755-9575-4E9281412110}" srcOrd="0" destOrd="0" parTransId="{B05D84C5-3895-40DE-8461-8ADA8D1D3183}" sibTransId="{51B42479-2837-4679-A02F-8389CEAE03E4}"/>
    <dgm:cxn modelId="{0B934830-FCC8-416D-A5FF-C1ADF584846A}" srcId="{45F8613E-521D-4600-9B54-16C6217402EA}" destId="{70F545C3-7DB3-473B-8B90-AA2798770652}" srcOrd="1" destOrd="0" parTransId="{81995DAE-4997-476B-81C7-BF163F49EA13}" sibTransId="{714CAFF3-5D3B-49A3-AB4D-E3A1014D1F42}"/>
    <dgm:cxn modelId="{FDC49C3B-0BF7-46A6-8ECB-4CC6E1AA044D}" type="presOf" srcId="{DE5F38BE-9DF7-408B-BACB-8536A61F788B}" destId="{5B849D9E-E9C0-40A2-8C94-B7143AF5223F}" srcOrd="0" destOrd="0" presId="urn:microsoft.com/office/officeart/2005/8/layout/cycle6"/>
    <dgm:cxn modelId="{BAE74369-B4C4-48F0-AAD8-FFBF36445E89}" type="presOf" srcId="{45F8613E-521D-4600-9B54-16C6217402EA}" destId="{112D2AB0-ACD1-48BA-9FAF-4D5E9238A423}" srcOrd="0" destOrd="0" presId="urn:microsoft.com/office/officeart/2005/8/layout/cycle6"/>
    <dgm:cxn modelId="{1DD6EF8A-9698-4F48-A98D-B3B1EF8FBE9E}" type="presOf" srcId="{51B42479-2837-4679-A02F-8389CEAE03E4}" destId="{190DFB4A-C1EB-43E9-BC91-64D10E219D7A}" srcOrd="0" destOrd="0" presId="urn:microsoft.com/office/officeart/2005/8/layout/cycle6"/>
    <dgm:cxn modelId="{047AE5A5-A5E4-4824-8235-12B348F46FE1}" srcId="{45F8613E-521D-4600-9B54-16C6217402EA}" destId="{DE5F38BE-9DF7-408B-BACB-8536A61F788B}" srcOrd="2" destOrd="0" parTransId="{EBAA576F-8F9B-47A2-9F0E-BD9AFA70F140}" sibTransId="{D021D506-AE61-4483-9AD5-B256CDA6530E}"/>
    <dgm:cxn modelId="{D5229FBD-F125-4AE0-ACC8-430B44C638C2}" type="presOf" srcId="{D021D506-AE61-4483-9AD5-B256CDA6530E}" destId="{A0C22C79-DCF5-4A54-BD86-9718F510479A}" srcOrd="0" destOrd="0" presId="urn:microsoft.com/office/officeart/2005/8/layout/cycle6"/>
    <dgm:cxn modelId="{78DED6EA-92D6-4AC5-B379-F35205D9BCF7}" type="presParOf" srcId="{112D2AB0-ACD1-48BA-9FAF-4D5E9238A423}" destId="{0485551D-6133-44C7-9215-0CB32508B457}" srcOrd="0" destOrd="0" presId="urn:microsoft.com/office/officeart/2005/8/layout/cycle6"/>
    <dgm:cxn modelId="{1B7C53F7-CDEF-436D-A643-CE028A80E980}" type="presParOf" srcId="{112D2AB0-ACD1-48BA-9FAF-4D5E9238A423}" destId="{865D2436-6DC3-438F-90CE-46BA6C18857B}" srcOrd="1" destOrd="0" presId="urn:microsoft.com/office/officeart/2005/8/layout/cycle6"/>
    <dgm:cxn modelId="{DFDA7DB9-68A4-4584-B5CB-7A266B54D572}" type="presParOf" srcId="{112D2AB0-ACD1-48BA-9FAF-4D5E9238A423}" destId="{190DFB4A-C1EB-43E9-BC91-64D10E219D7A}" srcOrd="2" destOrd="0" presId="urn:microsoft.com/office/officeart/2005/8/layout/cycle6"/>
    <dgm:cxn modelId="{9D7558EC-307B-4099-8F68-CA643F6DC87D}" type="presParOf" srcId="{112D2AB0-ACD1-48BA-9FAF-4D5E9238A423}" destId="{8BB4EBCF-21F3-4BE5-8E64-E5B12D842EE5}" srcOrd="3" destOrd="0" presId="urn:microsoft.com/office/officeart/2005/8/layout/cycle6"/>
    <dgm:cxn modelId="{2B0A4700-E730-4812-9BC2-977BC553F010}" type="presParOf" srcId="{112D2AB0-ACD1-48BA-9FAF-4D5E9238A423}" destId="{EE35DDD8-FED9-48FF-8B4F-B512B6FD6577}" srcOrd="4" destOrd="0" presId="urn:microsoft.com/office/officeart/2005/8/layout/cycle6"/>
    <dgm:cxn modelId="{23C07219-9AEB-4B03-8034-8CB9C4E9D077}" type="presParOf" srcId="{112D2AB0-ACD1-48BA-9FAF-4D5E9238A423}" destId="{272E5706-D905-4161-87DC-70499650D8C1}" srcOrd="5" destOrd="0" presId="urn:microsoft.com/office/officeart/2005/8/layout/cycle6"/>
    <dgm:cxn modelId="{4CE59205-2A33-4DEA-BEFA-C27FCB745310}" type="presParOf" srcId="{112D2AB0-ACD1-48BA-9FAF-4D5E9238A423}" destId="{5B849D9E-E9C0-40A2-8C94-B7143AF5223F}" srcOrd="6" destOrd="0" presId="urn:microsoft.com/office/officeart/2005/8/layout/cycle6"/>
    <dgm:cxn modelId="{FF68806C-7A53-4598-85D5-8F6AC4221386}" type="presParOf" srcId="{112D2AB0-ACD1-48BA-9FAF-4D5E9238A423}" destId="{E28B4341-A8D6-4AE0-ACC4-46D18E205847}" srcOrd="7" destOrd="0" presId="urn:microsoft.com/office/officeart/2005/8/layout/cycle6"/>
    <dgm:cxn modelId="{0E55FF27-D77C-40B9-8539-4A3458DF0544}" type="presParOf" srcId="{112D2AB0-ACD1-48BA-9FAF-4D5E9238A423}" destId="{A0C22C79-DCF5-4A54-BD86-9718F510479A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8C03E-5F83-4D41-8347-E0628483B04C}">
      <dsp:nvSpPr>
        <dsp:cNvPr id="0" name=""/>
        <dsp:cNvSpPr/>
      </dsp:nvSpPr>
      <dsp:spPr>
        <a:xfrm>
          <a:off x="10210960" y="804873"/>
          <a:ext cx="1882286" cy="18819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E9F36-D704-4914-967C-27224C1A89AF}">
      <dsp:nvSpPr>
        <dsp:cNvPr id="0" name=""/>
        <dsp:cNvSpPr/>
      </dsp:nvSpPr>
      <dsp:spPr>
        <a:xfrm>
          <a:off x="10274341" y="867615"/>
          <a:ext cx="1756721" cy="1756444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Polling station detail result publication</a:t>
          </a:r>
        </a:p>
      </dsp:txBody>
      <dsp:txXfrm>
        <a:off x="10525472" y="1118583"/>
        <a:ext cx="1254459" cy="1254509"/>
      </dsp:txXfrm>
    </dsp:sp>
    <dsp:sp modelId="{44B113A7-C0C5-4ED5-A0EF-1E173CB4688C}">
      <dsp:nvSpPr>
        <dsp:cNvPr id="0" name=""/>
        <dsp:cNvSpPr/>
      </dsp:nvSpPr>
      <dsp:spPr>
        <a:xfrm rot="2700000">
          <a:off x="8266621" y="804661"/>
          <a:ext cx="1882021" cy="188202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0713B-97F2-4848-BAE1-55BB98335FC3}">
      <dsp:nvSpPr>
        <dsp:cNvPr id="0" name=""/>
        <dsp:cNvSpPr/>
      </dsp:nvSpPr>
      <dsp:spPr>
        <a:xfrm>
          <a:off x="8329869" y="867615"/>
          <a:ext cx="1756721" cy="1756444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Result publication</a:t>
          </a:r>
        </a:p>
      </dsp:txBody>
      <dsp:txXfrm>
        <a:off x="8581000" y="1118583"/>
        <a:ext cx="1254459" cy="1254509"/>
      </dsp:txXfrm>
    </dsp:sp>
    <dsp:sp modelId="{61BB1176-73D4-47B6-BD7A-4B593B6BCC2A}">
      <dsp:nvSpPr>
        <dsp:cNvPr id="0" name=""/>
        <dsp:cNvSpPr/>
      </dsp:nvSpPr>
      <dsp:spPr>
        <a:xfrm rot="2700000">
          <a:off x="6322149" y="804661"/>
          <a:ext cx="1882021" cy="188202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1DFB8-D98E-47E2-8969-26908A4D57BE}">
      <dsp:nvSpPr>
        <dsp:cNvPr id="0" name=""/>
        <dsp:cNvSpPr/>
      </dsp:nvSpPr>
      <dsp:spPr>
        <a:xfrm>
          <a:off x="6385398" y="867615"/>
          <a:ext cx="1756721" cy="1756444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Local level recapitulation/ transmission</a:t>
          </a:r>
        </a:p>
      </dsp:txBody>
      <dsp:txXfrm>
        <a:off x="6636529" y="1118583"/>
        <a:ext cx="1254459" cy="1254509"/>
      </dsp:txXfrm>
    </dsp:sp>
    <dsp:sp modelId="{F71446C3-10B7-4601-89C4-6A9A6C1872B0}">
      <dsp:nvSpPr>
        <dsp:cNvPr id="0" name=""/>
        <dsp:cNvSpPr/>
      </dsp:nvSpPr>
      <dsp:spPr>
        <a:xfrm rot="2700000">
          <a:off x="4377678" y="804661"/>
          <a:ext cx="1882021" cy="188202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E8F21-475D-4D9C-8E46-AFCD199A6D28}">
      <dsp:nvSpPr>
        <dsp:cNvPr id="0" name=""/>
        <dsp:cNvSpPr/>
      </dsp:nvSpPr>
      <dsp:spPr>
        <a:xfrm>
          <a:off x="4440926" y="867615"/>
          <a:ext cx="1756721" cy="1756444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Result transmission from polling stations</a:t>
          </a:r>
        </a:p>
      </dsp:txBody>
      <dsp:txXfrm>
        <a:off x="4690861" y="1118583"/>
        <a:ext cx="1254459" cy="1254509"/>
      </dsp:txXfrm>
    </dsp:sp>
    <dsp:sp modelId="{60E94036-A978-4046-967A-E377C47C7A28}">
      <dsp:nvSpPr>
        <dsp:cNvPr id="0" name=""/>
        <dsp:cNvSpPr/>
      </dsp:nvSpPr>
      <dsp:spPr>
        <a:xfrm rot="2700000">
          <a:off x="2433207" y="804661"/>
          <a:ext cx="1882021" cy="188202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F4F7B-892C-4994-A909-FD5AC102A657}">
      <dsp:nvSpPr>
        <dsp:cNvPr id="0" name=""/>
        <dsp:cNvSpPr/>
      </dsp:nvSpPr>
      <dsp:spPr>
        <a:xfrm>
          <a:off x="2496455" y="867615"/>
          <a:ext cx="1756721" cy="1756444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Vote casting and counting in polling stations</a:t>
          </a:r>
        </a:p>
      </dsp:txBody>
      <dsp:txXfrm>
        <a:off x="2746390" y="1118583"/>
        <a:ext cx="1254459" cy="1254509"/>
      </dsp:txXfrm>
    </dsp:sp>
    <dsp:sp modelId="{1D1231D7-8AE5-408F-ABC4-54AB4C60E88F}">
      <dsp:nvSpPr>
        <dsp:cNvPr id="0" name=""/>
        <dsp:cNvSpPr/>
      </dsp:nvSpPr>
      <dsp:spPr>
        <a:xfrm rot="2700000">
          <a:off x="488735" y="804661"/>
          <a:ext cx="1882021" cy="188202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0E5DB-A695-4031-8C35-9A04A275BE68}">
      <dsp:nvSpPr>
        <dsp:cNvPr id="0" name=""/>
        <dsp:cNvSpPr/>
      </dsp:nvSpPr>
      <dsp:spPr>
        <a:xfrm>
          <a:off x="550787" y="867615"/>
          <a:ext cx="1756721" cy="1756444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Online voting</a:t>
          </a:r>
        </a:p>
      </dsp:txBody>
      <dsp:txXfrm>
        <a:off x="801918" y="1118583"/>
        <a:ext cx="1254459" cy="1254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5551D-6133-44C7-9215-0CB32508B457}">
      <dsp:nvSpPr>
        <dsp:cNvPr id="0" name=""/>
        <dsp:cNvSpPr/>
      </dsp:nvSpPr>
      <dsp:spPr>
        <a:xfrm>
          <a:off x="4629769" y="47275"/>
          <a:ext cx="2401856" cy="1187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Voters ready for and expecting more convenience, better access</a:t>
          </a:r>
          <a:endParaRPr lang="en-SE" sz="2000" kern="1200" dirty="0">
            <a:latin typeface="+mn-lt"/>
          </a:endParaRPr>
        </a:p>
      </dsp:txBody>
      <dsp:txXfrm>
        <a:off x="4687736" y="105242"/>
        <a:ext cx="2285922" cy="1071525"/>
      </dsp:txXfrm>
    </dsp:sp>
    <dsp:sp modelId="{190DFB4A-C1EB-43E9-BC91-64D10E219D7A}">
      <dsp:nvSpPr>
        <dsp:cNvPr id="0" name=""/>
        <dsp:cNvSpPr/>
      </dsp:nvSpPr>
      <dsp:spPr>
        <a:xfrm>
          <a:off x="4003240" y="641005"/>
          <a:ext cx="3654914" cy="3654914"/>
        </a:xfrm>
        <a:custGeom>
          <a:avLst/>
          <a:gdLst/>
          <a:ahLst/>
          <a:cxnLst/>
          <a:rect l="0" t="0" r="0" b="0"/>
          <a:pathLst>
            <a:path>
              <a:moveTo>
                <a:pt x="3041851" y="461863"/>
              </a:moveTo>
              <a:arcTo wR="1827457" hR="1827457" stAng="18698762" swAng="346053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4EBCF-21F3-4BE5-8E64-E5B12D842EE5}">
      <dsp:nvSpPr>
        <dsp:cNvPr id="0" name=""/>
        <dsp:cNvSpPr/>
      </dsp:nvSpPr>
      <dsp:spPr>
        <a:xfrm>
          <a:off x="6188339" y="2782158"/>
          <a:ext cx="2449966" cy="1200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Spoilers trying to undermine credibility of elections</a:t>
          </a:r>
          <a:endParaRPr lang="en-SE" sz="2000" kern="1200" dirty="0"/>
        </a:p>
      </dsp:txBody>
      <dsp:txXfrm>
        <a:off x="6246921" y="2840740"/>
        <a:ext cx="2332802" cy="1082900"/>
      </dsp:txXfrm>
    </dsp:sp>
    <dsp:sp modelId="{272E5706-D905-4161-87DC-70499650D8C1}">
      <dsp:nvSpPr>
        <dsp:cNvPr id="0" name=""/>
        <dsp:cNvSpPr/>
      </dsp:nvSpPr>
      <dsp:spPr>
        <a:xfrm>
          <a:off x="4015173" y="633002"/>
          <a:ext cx="3654914" cy="3654914"/>
        </a:xfrm>
        <a:custGeom>
          <a:avLst/>
          <a:gdLst/>
          <a:ahLst/>
          <a:cxnLst/>
          <a:rect l="0" t="0" r="0" b="0"/>
          <a:pathLst>
            <a:path>
              <a:moveTo>
                <a:pt x="2822506" y="3360257"/>
              </a:moveTo>
              <a:arcTo wR="1827457" hR="1827457" stAng="3420573" swAng="392815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49D9E-E9C0-40A2-8C94-B7143AF5223F}">
      <dsp:nvSpPr>
        <dsp:cNvPr id="0" name=""/>
        <dsp:cNvSpPr/>
      </dsp:nvSpPr>
      <dsp:spPr>
        <a:xfrm>
          <a:off x="3093436" y="2791120"/>
          <a:ext cx="2350349" cy="1200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EMB must protect elections and provide service for voters</a:t>
          </a:r>
          <a:endParaRPr lang="en-SE" sz="2000" kern="1200"/>
        </a:p>
      </dsp:txBody>
      <dsp:txXfrm>
        <a:off x="3152019" y="2849703"/>
        <a:ext cx="2233183" cy="1082911"/>
      </dsp:txXfrm>
    </dsp:sp>
    <dsp:sp modelId="{A0C22C79-DCF5-4A54-BD86-9718F510479A}">
      <dsp:nvSpPr>
        <dsp:cNvPr id="0" name=""/>
        <dsp:cNvSpPr/>
      </dsp:nvSpPr>
      <dsp:spPr>
        <a:xfrm>
          <a:off x="4014810" y="630831"/>
          <a:ext cx="3654914" cy="3654914"/>
        </a:xfrm>
        <a:custGeom>
          <a:avLst/>
          <a:gdLst/>
          <a:ahLst/>
          <a:cxnLst/>
          <a:rect l="0" t="0" r="0" b="0"/>
          <a:pathLst>
            <a:path>
              <a:moveTo>
                <a:pt x="27377" y="2142596"/>
              </a:moveTo>
              <a:arcTo wR="1827457" hR="1827457" stAng="10204193" swAng="346799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95B64D-3313-43A2-9666-F8E509475B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EA8C97-7343-4EED-9B42-DCFDF935A6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7548B-B764-475D-B45F-72876A85681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4BBCED4-86A5-413D-A01C-6329893547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BBB7301-EC20-4429-BB34-4BC7DFF50F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592E5-4E61-4CBC-8F0B-4FD4EDD276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3C751-381F-49CE-A3A3-373B4EBB04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FF73C-415C-450D-8F90-6865058E31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FF73C-415C-450D-8F90-6865058E31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19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FF73C-415C-450D-8F90-6865058E31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88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FF73C-415C-450D-8F90-6865058E31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FF73C-415C-450D-8F90-6865058E31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16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FF73C-415C-450D-8F90-6865058E31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14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FF73C-415C-450D-8F90-6865058E31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41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FF73C-415C-450D-8F90-6865058E31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15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FF73C-415C-450D-8F90-6865058E31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91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FF73C-415C-450D-8F90-6865058E31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21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FF73C-415C-450D-8F90-6865058E31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2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FF73C-415C-450D-8F90-6865058E31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8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FF73C-415C-450D-8F90-6865058E31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55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FF73C-415C-450D-8F90-6865058E31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96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017E1-D121-914A-BDCF-B0BBB71A3F42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23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FF73C-415C-450D-8F90-6865058E31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40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FF73C-415C-450D-8F90-6865058E31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98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FF73C-415C-450D-8F90-6865058E31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10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FF73C-415C-450D-8F90-6865058E31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81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FF73C-415C-450D-8F90-6865058E31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95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FF73C-415C-450D-8F90-6865058E31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91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FF73C-415C-450D-8F90-6865058E31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4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1FE2A-5D28-460A-8DED-4A10F2432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241B3-3EAE-487C-A226-57D217388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8A30B-49DC-4989-84A8-853345550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9003-91A2-4D11-8C28-0A5C4F0F82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FF409-5433-4808-AA06-DE4C79770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2E00D-9265-4EB9-A81F-CE7BC4D6F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CE65-232D-4D3C-93E4-7D052AD3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5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9E718-98CE-4AE9-83B6-3C3B7271C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F5DF8-7105-4037-BE08-DBF354D0C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E2F7C-1279-4CB6-A44A-F90FD0EDC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9003-91A2-4D11-8C28-0A5C4F0F82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056C6-AF06-4C69-8599-294703E0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C9A52-0203-4A36-87E4-1D974647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CE65-232D-4D3C-93E4-7D052AD3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3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617BB0-FB7C-46F1-9514-DFAC2A722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5B972-04A6-4BD5-9C82-343911D01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D13B4-3E2A-436A-A0CD-F6A48FC81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9003-91A2-4D11-8C28-0A5C4F0F82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8F8FB-A37D-4323-951B-EC94086B5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B4F82-1EF3-4267-8119-F36C00B7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CE65-232D-4D3C-93E4-7D052AD3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2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7561B-C947-4618-9FEB-DF9827D35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DC83C-43E6-44F5-9319-D209BEF2D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92817-1636-4C87-A80F-C25F54CED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9003-91A2-4D11-8C28-0A5C4F0F82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B7FEA-DFC0-4759-BBA5-DF61C9FD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5A6D7-E524-428D-9639-7DF89F59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CE65-232D-4D3C-93E4-7D052AD3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8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848E2-AF57-4EDD-B4E1-8FF73646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44076-5528-4E35-8F81-EF5E43993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7D813-1B1A-404F-A5A8-8A5919D65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9003-91A2-4D11-8C28-0A5C4F0F82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4628F-6700-4960-B626-16DEFD05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985FE-3154-4090-AF47-0B821F57A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CE65-232D-4D3C-93E4-7D052AD3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4B871-DDD7-4AC5-837B-A02CFCCF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DD73E-DBEB-49CA-9FE2-DB9E2144A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60E5F-D8FC-4966-97A0-AFB0DDCAD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4CF1C-4740-495F-B0D9-A9DD866B2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9003-91A2-4D11-8C28-0A5C4F0F82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8FECA-00D4-41EC-BABE-78A1A9DA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CC00E-3835-4EF9-9098-AF94ECF7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CE65-232D-4D3C-93E4-7D052AD3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8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8BB1-F38F-4948-A3BE-A690C4E47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9DA83-146A-437B-81EA-FA6E162F5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03A16-840D-4EB7-8B94-61FC318E5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6D5D8-9D60-48E1-8DED-1FB6E2FB9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A0CFE4-8116-4EB1-988C-D687F7B954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E2BA7A-C376-4497-BF45-E38B4C913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9003-91A2-4D11-8C28-0A5C4F0F82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8318A4-4E18-42D9-B4E5-CE5FBECD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D74C83-CC24-4149-85F4-3196CF16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CE65-232D-4D3C-93E4-7D052AD3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1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80C39-D6C0-4EE4-8E20-4912AA33D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8A090-2D25-4901-8CF0-661716609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9003-91A2-4D11-8C28-0A5C4F0F82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34766-A62F-407F-A222-AD0C3CBF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79047-D486-40C7-89BE-92062FDBD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CE65-232D-4D3C-93E4-7D052AD3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8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4E268-98A5-40CC-97C5-B32C2A6B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9003-91A2-4D11-8C28-0A5C4F0F82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5C07F7-C350-4915-82BA-C6F50806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54788-1B8E-4718-9C18-42D4CB0A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CE65-232D-4D3C-93E4-7D052AD3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8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BD7C8-0E15-4A8E-8AD0-3A0D34B07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A1083-DCCD-48C0-B026-036655198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C296A-7754-4D29-8850-1B7F74068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A0580-1DBF-4140-ADCE-DB09B383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9003-91A2-4D11-8C28-0A5C4F0F82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1C52F-994F-4405-AA15-0C38CCF7F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82545-AA9B-4729-BCA1-8A4DEF27B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CE65-232D-4D3C-93E4-7D052AD3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CF388-996C-4A51-8CDA-E113641F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422FDF-7C5D-4445-8DE6-CDB23D3681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AB0A1-AE90-4966-8D7F-5D6BB4556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EB33C-26D2-4573-8001-A978FEB1C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9003-91A2-4D11-8C28-0A5C4F0F82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11DF1-4F1D-4ADF-A99F-537C29BD5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ACF07-F5A8-45CF-AA88-4A7631D5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CE65-232D-4D3C-93E4-7D052AD3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0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15DF9F-8C68-4D59-8D03-FACAB3B8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531EC-105D-43E4-BF81-8478D86FF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A2F68-8181-4C8F-82F7-E6C472759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39003-91A2-4D11-8C28-0A5C4F0F82B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1CCAF-0CE7-4156-8CE4-B463D7224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D8525-36FA-49E5-83D1-AF1F0AEE0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1CE65-232D-4D3C-93E4-7D052AD39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 PP ID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A6D5C2-9999-E2A5-C196-5EA5D02D8F95}"/>
              </a:ext>
            </a:extLst>
          </p:cNvPr>
          <p:cNvSpPr/>
          <p:nvPr/>
        </p:nvSpPr>
        <p:spPr>
          <a:xfrm>
            <a:off x="0" y="4498"/>
            <a:ext cx="12192000" cy="29664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CuadroTexto 5"/>
          <p:cNvSpPr txBox="1"/>
          <p:nvPr/>
        </p:nvSpPr>
        <p:spPr>
          <a:xfrm>
            <a:off x="2307771" y="491508"/>
            <a:ext cx="9603572" cy="1754326"/>
          </a:xfrm>
          <a:prstGeom prst="rect">
            <a:avLst/>
          </a:prstGeom>
          <a:noFill/>
          <a:effectLst>
            <a:outerShdw blurRad="88900" dist="88900" dir="12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262063" defTabSz="876300"/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ADOPTING TECHNOLOGY FOR INCLUSIVE ELECTIONS: A SOLUTION OR A PROBLEM?</a:t>
            </a:r>
            <a:endParaRPr lang="es-E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Imagen 3" descr="LOGO_INT IDEA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388" y="354411"/>
            <a:ext cx="3136941" cy="2616533"/>
          </a:xfrm>
          <a:prstGeom prst="rect">
            <a:avLst/>
          </a:prstGeom>
          <a:effectLst>
            <a:outerShdw blurRad="101600" dist="508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Rectángulo 14"/>
          <p:cNvSpPr/>
          <p:nvPr/>
        </p:nvSpPr>
        <p:spPr>
          <a:xfrm>
            <a:off x="3605369" y="6027938"/>
            <a:ext cx="1333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www</a:t>
            </a:r>
            <a:r>
              <a:rPr lang="es-ES" sz="1600" dirty="0">
                <a:solidFill>
                  <a:srgbClr val="FFFFFF"/>
                </a:solidFill>
                <a:latin typeface="Arial"/>
                <a:cs typeface="Arial"/>
              </a:rPr>
              <a:t>.idea.int</a:t>
            </a:r>
          </a:p>
        </p:txBody>
      </p:sp>
      <p:grpSp>
        <p:nvGrpSpPr>
          <p:cNvPr id="16" name="Agrupar 15"/>
          <p:cNvGrpSpPr/>
          <p:nvPr/>
        </p:nvGrpSpPr>
        <p:grpSpPr>
          <a:xfrm>
            <a:off x="7044081" y="6042436"/>
            <a:ext cx="1795548" cy="322436"/>
            <a:chOff x="5058207" y="4531823"/>
            <a:chExt cx="1346661" cy="241827"/>
          </a:xfrm>
        </p:grpSpPr>
        <p:pic>
          <p:nvPicPr>
            <p:cNvPr id="17" name="Imagen 16" descr="ICON_FACEBOOK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207" y="4567644"/>
              <a:ext cx="206006" cy="206006"/>
            </a:xfrm>
            <a:prstGeom prst="rect">
              <a:avLst/>
            </a:prstGeom>
          </p:spPr>
        </p:pic>
        <p:sp>
          <p:nvSpPr>
            <p:cNvPr id="18" name="Rectángulo 17"/>
            <p:cNvSpPr/>
            <p:nvPr/>
          </p:nvSpPr>
          <p:spPr>
            <a:xfrm>
              <a:off x="5254072" y="4531823"/>
              <a:ext cx="1150796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>
                  <a:solidFill>
                    <a:srgbClr val="FFFFFF"/>
                  </a:solidFill>
                  <a:latin typeface="Arial"/>
                  <a:cs typeface="Arial"/>
                </a:rPr>
                <a:t>International</a:t>
              </a:r>
              <a:r>
                <a:rPr lang="en-US" sz="1333" b="1" dirty="0">
                  <a:solidFill>
                    <a:srgbClr val="FFFFFF"/>
                  </a:solidFill>
                  <a:latin typeface="Arial"/>
                  <a:cs typeface="Arial"/>
                </a:rPr>
                <a:t>IDEA</a:t>
              </a:r>
            </a:p>
          </p:txBody>
        </p:sp>
      </p:grpSp>
      <p:grpSp>
        <p:nvGrpSpPr>
          <p:cNvPr id="19" name="Agrupar 18"/>
          <p:cNvGrpSpPr/>
          <p:nvPr/>
        </p:nvGrpSpPr>
        <p:grpSpPr>
          <a:xfrm>
            <a:off x="5377235" y="6042436"/>
            <a:ext cx="1293156" cy="317104"/>
            <a:chOff x="3882518" y="4531823"/>
            <a:chExt cx="969867" cy="237828"/>
          </a:xfrm>
        </p:grpSpPr>
        <p:pic>
          <p:nvPicPr>
            <p:cNvPr id="20" name="Imagen 19" descr="ICON_TWITTER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518" y="4561169"/>
              <a:ext cx="208482" cy="208482"/>
            </a:xfrm>
            <a:prstGeom prst="rect">
              <a:avLst/>
            </a:prstGeom>
          </p:spPr>
        </p:pic>
        <p:sp>
          <p:nvSpPr>
            <p:cNvPr id="21" name="Rectángulo 20"/>
            <p:cNvSpPr/>
            <p:nvPr/>
          </p:nvSpPr>
          <p:spPr>
            <a:xfrm>
              <a:off x="4070680" y="4531823"/>
              <a:ext cx="781705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>
                  <a:solidFill>
                    <a:srgbClr val="FFFFFF"/>
                  </a:solidFill>
                  <a:latin typeface="Arial"/>
                  <a:cs typeface="Arial"/>
                </a:rPr>
                <a:t>@Int_IDEA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8D77EBC-77E2-4526-ADBC-D419F4591841}"/>
              </a:ext>
            </a:extLst>
          </p:cNvPr>
          <p:cNvSpPr/>
          <p:nvPr/>
        </p:nvSpPr>
        <p:spPr>
          <a:xfrm>
            <a:off x="3533642" y="3283255"/>
            <a:ext cx="774214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Leena Rikkila Tamang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, International IDEA</a:t>
            </a:r>
          </a:p>
          <a:p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SUMMIT FOR DEMOCRACY  - Democracy Cohort on Election Integrity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International Conference on the Use of Technology in Elections Integrity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23-24 January 2023, New Delhi, India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2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46E5CBB-AA03-FBB3-BC73-0B2C2638DD50}"/>
              </a:ext>
            </a:extLst>
          </p:cNvPr>
          <p:cNvSpPr/>
          <p:nvPr/>
        </p:nvSpPr>
        <p:spPr>
          <a:xfrm>
            <a:off x="-1" y="914226"/>
            <a:ext cx="7099301" cy="58476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143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337AE8-4192-DE04-9A8D-F08790857956}"/>
              </a:ext>
            </a:extLst>
          </p:cNvPr>
          <p:cNvGrpSpPr/>
          <p:nvPr/>
        </p:nvGrpSpPr>
        <p:grpSpPr>
          <a:xfrm>
            <a:off x="0" y="-12922"/>
            <a:ext cx="12192000" cy="759861"/>
            <a:chOff x="0" y="-12922"/>
            <a:chExt cx="12192000" cy="75986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3A669E-F655-72DC-FDB9-0EE6CE0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2922"/>
              <a:ext cx="12192000" cy="759861"/>
            </a:xfrm>
            <a:prstGeom prst="rect">
              <a:avLst/>
            </a:prstGeom>
            <a:effectLst>
              <a:outerShdw blurRad="88900" dist="76200" dir="6000000" algn="t" rotWithShape="0">
                <a:prstClr val="black">
                  <a:alpha val="45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84873-FEE5-8C51-379A-D4660A84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820" y="96146"/>
              <a:ext cx="576373" cy="56027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EF43C7-F1F0-FD51-2147-6096013E2742}"/>
                </a:ext>
              </a:extLst>
            </p:cNvPr>
            <p:cNvSpPr txBox="1"/>
            <p:nvPr/>
          </p:nvSpPr>
          <p:spPr>
            <a:xfrm>
              <a:off x="763617" y="129812"/>
              <a:ext cx="106647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ADOPTING TECHNOLOGY FOR INCLUSIVE ELECTIONS: A SOLUTION OR A PROBLEM?</a:t>
              </a:r>
              <a:endPara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B41390E-B2AD-C6B1-3110-C39D745E8440}"/>
              </a:ext>
            </a:extLst>
          </p:cNvPr>
          <p:cNvSpPr/>
          <p:nvPr/>
        </p:nvSpPr>
        <p:spPr>
          <a:xfrm>
            <a:off x="-127000" y="757575"/>
            <a:ext cx="5219699" cy="656025"/>
          </a:xfrm>
          <a:prstGeom prst="rect">
            <a:avLst/>
          </a:prstGeom>
          <a:solidFill>
            <a:srgbClr val="C00000"/>
          </a:solidFill>
          <a:ln>
            <a:solidFill>
              <a:srgbClr val="AE543E"/>
            </a:solidFill>
          </a:ln>
          <a:effectLst>
            <a:outerShdw blurRad="114300" dist="127000" dir="2700000" algn="tl" rotWithShape="0">
              <a:prstClr val="black">
                <a:alpha val="47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6DDDF6-A716-05F6-0BF0-F67027DA9346}"/>
              </a:ext>
            </a:extLst>
          </p:cNvPr>
          <p:cNvSpPr txBox="1"/>
          <p:nvPr/>
        </p:nvSpPr>
        <p:spPr>
          <a:xfrm>
            <a:off x="388139" y="735513"/>
            <a:ext cx="431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AU" dirty="0"/>
              <a:t>USE OF TECHNOLOGY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15D7D9-9BCA-B093-1A91-C98BD552FB95}"/>
              </a:ext>
            </a:extLst>
          </p:cNvPr>
          <p:cNvSpPr/>
          <p:nvPr/>
        </p:nvSpPr>
        <p:spPr>
          <a:xfrm>
            <a:off x="7099300" y="914226"/>
            <a:ext cx="5137426" cy="58476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143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CuadroTexto 5">
            <a:extLst>
              <a:ext uri="{FF2B5EF4-FFF2-40B4-BE49-F238E27FC236}">
                <a16:creationId xmlns:a16="http://schemas.microsoft.com/office/drawing/2014/main" id="{56B23A05-92DF-FCD2-E55F-296951E0C463}"/>
              </a:ext>
            </a:extLst>
          </p:cNvPr>
          <p:cNvSpPr txBox="1"/>
          <p:nvPr/>
        </p:nvSpPr>
        <p:spPr>
          <a:xfrm>
            <a:off x="808585" y="1776710"/>
            <a:ext cx="9953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Voting and Results Technology – Global Usage and Trends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FC9D8D0-2D62-40F5-1052-D274F4323A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829291"/>
              </p:ext>
            </p:extLst>
          </p:nvPr>
        </p:nvGraphicFramePr>
        <p:xfrm>
          <a:off x="-127000" y="2556427"/>
          <a:ext cx="12191999" cy="3491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336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Graphic spid="7" grpId="0">
        <p:bldAsOne/>
      </p:bldGraphic>
      <p:bldGraphic spid="7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E4F84-8A0E-2708-96A3-62A2C8D1DC84}"/>
              </a:ext>
            </a:extLst>
          </p:cNvPr>
          <p:cNvSpPr txBox="1"/>
          <p:nvPr/>
        </p:nvSpPr>
        <p:spPr>
          <a:xfrm>
            <a:off x="6654796" y="1312809"/>
            <a:ext cx="5447479" cy="7363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630238" lvl="0" algn="just">
              <a:lnSpc>
                <a:spcPct val="107000"/>
              </a:lnSpc>
              <a:spcAft>
                <a:spcPts val="300"/>
              </a:spcAft>
              <a:defRPr>
                <a:solidFill>
                  <a:srgbClr val="1F3864"/>
                </a:solidFill>
                <a:effectLst/>
                <a:latin typeface="Merriweather" panose="02060503050406030704" pitchFamily="18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2000" b="1" dirty="0">
                <a:latin typeface="+mn-lt"/>
              </a:rPr>
              <a:t>improve </a:t>
            </a:r>
            <a:r>
              <a:rPr lang="en-GB" sz="2000" dirty="0">
                <a:latin typeface="+mn-lt"/>
              </a:rPr>
              <a:t>the </a:t>
            </a:r>
            <a:r>
              <a:rPr lang="en-GB" sz="2000" b="1" dirty="0">
                <a:latin typeface="+mn-lt"/>
              </a:rPr>
              <a:t>efficiency</a:t>
            </a:r>
            <a:r>
              <a:rPr lang="en-GB" sz="2000" dirty="0">
                <a:latin typeface="+mn-lt"/>
              </a:rPr>
              <a:t>, </a:t>
            </a:r>
            <a:r>
              <a:rPr lang="en-GB" sz="2000" b="1" dirty="0">
                <a:latin typeface="+mn-lt"/>
              </a:rPr>
              <a:t>speed</a:t>
            </a:r>
            <a:r>
              <a:rPr lang="en-GB" sz="2000" dirty="0">
                <a:latin typeface="+mn-lt"/>
              </a:rPr>
              <a:t>, </a:t>
            </a:r>
            <a:r>
              <a:rPr lang="en-GB" sz="2000" b="1" dirty="0">
                <a:latin typeface="+mn-lt"/>
              </a:rPr>
              <a:t>accuracy</a:t>
            </a:r>
            <a:r>
              <a:rPr lang="en-GB" sz="2000" dirty="0">
                <a:latin typeface="+mn-lt"/>
              </a:rPr>
              <a:t>, and </a:t>
            </a:r>
            <a:r>
              <a:rPr lang="en-GB" sz="2000" b="1" dirty="0">
                <a:latin typeface="+mn-lt"/>
              </a:rPr>
              <a:t>reliability </a:t>
            </a:r>
            <a:r>
              <a:rPr lang="en-GB" sz="2000" dirty="0">
                <a:latin typeface="+mn-lt"/>
              </a:rPr>
              <a:t>of key </a:t>
            </a:r>
            <a:r>
              <a:rPr lang="en-GB" sz="2000" b="1" dirty="0">
                <a:latin typeface="+mn-lt"/>
              </a:rPr>
              <a:t>electoral operations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B16F8-037C-FBFC-D399-FEC85EAE3B87}"/>
              </a:ext>
            </a:extLst>
          </p:cNvPr>
          <p:cNvSpPr txBox="1"/>
          <p:nvPr/>
        </p:nvSpPr>
        <p:spPr>
          <a:xfrm>
            <a:off x="6654796" y="2225466"/>
            <a:ext cx="5447479" cy="10656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630238" lvl="0" algn="just">
              <a:lnSpc>
                <a:spcPct val="107000"/>
              </a:lnSpc>
              <a:spcAft>
                <a:spcPts val="300"/>
              </a:spcAft>
              <a:defRPr>
                <a:solidFill>
                  <a:srgbClr val="1F3864"/>
                </a:solidFill>
                <a:effectLst/>
                <a:latin typeface="Merriweather" panose="02060503050406030704" pitchFamily="18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2000" b="1" dirty="0">
                <a:latin typeface="+mn-lt"/>
              </a:rPr>
              <a:t>address procedural shortcomings </a:t>
            </a:r>
            <a:r>
              <a:rPr lang="en-GB" sz="2000" dirty="0">
                <a:latin typeface="+mn-lt"/>
              </a:rPr>
              <a:t>and, by </a:t>
            </a:r>
            <a:r>
              <a:rPr lang="en-GB" sz="2000" b="1" dirty="0">
                <a:latin typeface="+mn-lt"/>
              </a:rPr>
              <a:t>reducing reliance </a:t>
            </a:r>
            <a:r>
              <a:rPr lang="en-GB" sz="2000" dirty="0">
                <a:latin typeface="+mn-lt"/>
              </a:rPr>
              <a:t>on </a:t>
            </a:r>
            <a:r>
              <a:rPr lang="en-GB" sz="2000" b="1" dirty="0">
                <a:latin typeface="+mn-lt"/>
              </a:rPr>
              <a:t>human intervention</a:t>
            </a:r>
            <a:r>
              <a:rPr lang="en-GB" sz="2000" dirty="0">
                <a:latin typeface="+mn-lt"/>
              </a:rPr>
              <a:t>, also </a:t>
            </a:r>
            <a:r>
              <a:rPr lang="en-GB" sz="2000" b="1" dirty="0">
                <a:latin typeface="+mn-lt"/>
              </a:rPr>
              <a:t>limit human error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A39E5-4B6E-8B5A-43EB-5920633E1DDF}"/>
              </a:ext>
            </a:extLst>
          </p:cNvPr>
          <p:cNvSpPr txBox="1"/>
          <p:nvPr/>
        </p:nvSpPr>
        <p:spPr>
          <a:xfrm>
            <a:off x="6654796" y="3458429"/>
            <a:ext cx="5447480" cy="10656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630238" lvl="0" algn="just">
              <a:lnSpc>
                <a:spcPct val="107000"/>
              </a:lnSpc>
              <a:spcAft>
                <a:spcPts val="300"/>
              </a:spcAft>
              <a:defRPr>
                <a:solidFill>
                  <a:srgbClr val="1F3864"/>
                </a:solidFill>
                <a:effectLst/>
                <a:latin typeface="Merriweather" panose="02060503050406030704" pitchFamily="18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2000" b="1" dirty="0">
                <a:latin typeface="+mn-lt"/>
              </a:rPr>
              <a:t>enhance election integrity </a:t>
            </a:r>
            <a:r>
              <a:rPr lang="en-GB" sz="2000" dirty="0">
                <a:latin typeface="+mn-lt"/>
              </a:rPr>
              <a:t>by </a:t>
            </a:r>
            <a:r>
              <a:rPr lang="en-GB" sz="2000" b="1" dirty="0">
                <a:latin typeface="+mn-lt"/>
              </a:rPr>
              <a:t>reducing </a:t>
            </a:r>
            <a:r>
              <a:rPr lang="en-GB" sz="2000" dirty="0">
                <a:latin typeface="+mn-lt"/>
              </a:rPr>
              <a:t>or </a:t>
            </a:r>
            <a:r>
              <a:rPr lang="en-GB" sz="2000" b="1" dirty="0">
                <a:latin typeface="+mn-lt"/>
              </a:rPr>
              <a:t>preventing opportunities </a:t>
            </a:r>
            <a:r>
              <a:rPr lang="en-GB" sz="2000" dirty="0">
                <a:latin typeface="+mn-lt"/>
              </a:rPr>
              <a:t>for </a:t>
            </a:r>
            <a:r>
              <a:rPr lang="en-GB" sz="2000" b="1" dirty="0">
                <a:latin typeface="+mn-lt"/>
              </a:rPr>
              <a:t>manipulation, irregularities </a:t>
            </a:r>
            <a:r>
              <a:rPr lang="en-GB" sz="2000" dirty="0">
                <a:latin typeface="+mn-lt"/>
              </a:rPr>
              <a:t>and </a:t>
            </a:r>
            <a:r>
              <a:rPr lang="en-GB" sz="2000" b="1" dirty="0">
                <a:latin typeface="+mn-lt"/>
              </a:rPr>
              <a:t>fraud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F7552D-A400-203A-9FF0-87A61D62561C}"/>
              </a:ext>
            </a:extLst>
          </p:cNvPr>
          <p:cNvSpPr txBox="1"/>
          <p:nvPr/>
        </p:nvSpPr>
        <p:spPr>
          <a:xfrm>
            <a:off x="6654796" y="4691392"/>
            <a:ext cx="5447479" cy="1394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630238" lvl="0" algn="just">
              <a:lnSpc>
                <a:spcPct val="107000"/>
              </a:lnSpc>
              <a:spcAft>
                <a:spcPts val="300"/>
              </a:spcAft>
              <a:defRPr>
                <a:solidFill>
                  <a:srgbClr val="1F3864"/>
                </a:solidFill>
                <a:effectLst/>
                <a:latin typeface="Merriweather" panose="02060503050406030704" pitchFamily="18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2000" b="1" dirty="0">
                <a:latin typeface="+mn-lt"/>
              </a:rPr>
              <a:t>foster electoral inclusion </a:t>
            </a:r>
            <a:r>
              <a:rPr lang="en-GB" sz="2000" dirty="0">
                <a:latin typeface="+mn-lt"/>
              </a:rPr>
              <a:t>by </a:t>
            </a:r>
            <a:r>
              <a:rPr lang="en-GB" sz="2000" b="1" dirty="0">
                <a:latin typeface="+mn-lt"/>
              </a:rPr>
              <a:t>facilitating voting access </a:t>
            </a:r>
            <a:r>
              <a:rPr lang="en-GB" sz="2000" dirty="0">
                <a:latin typeface="+mn-lt"/>
              </a:rPr>
              <a:t>and </a:t>
            </a:r>
            <a:r>
              <a:rPr lang="en-GB" sz="2000" b="1" dirty="0">
                <a:latin typeface="+mn-lt"/>
              </a:rPr>
              <a:t>convenience </a:t>
            </a:r>
            <a:r>
              <a:rPr lang="en-GB" sz="2000" dirty="0">
                <a:latin typeface="+mn-lt"/>
              </a:rPr>
              <a:t>to </a:t>
            </a:r>
            <a:r>
              <a:rPr lang="en-GB" sz="2000" b="1" dirty="0">
                <a:latin typeface="+mn-lt"/>
              </a:rPr>
              <a:t>segments </a:t>
            </a:r>
            <a:r>
              <a:rPr lang="en-GB" sz="2000" dirty="0">
                <a:latin typeface="+mn-lt"/>
              </a:rPr>
              <a:t>of the </a:t>
            </a:r>
            <a:r>
              <a:rPr lang="en-GB" sz="2000" b="1" dirty="0">
                <a:latin typeface="+mn-lt"/>
              </a:rPr>
              <a:t>electorate traditionally marginalised </a:t>
            </a:r>
            <a:r>
              <a:rPr lang="en-GB" sz="2000" dirty="0">
                <a:latin typeface="+mn-lt"/>
              </a:rPr>
              <a:t>or </a:t>
            </a:r>
            <a:r>
              <a:rPr lang="en-GB" sz="2000" b="1" dirty="0">
                <a:latin typeface="+mn-lt"/>
              </a:rPr>
              <a:t>excluded </a:t>
            </a:r>
            <a:r>
              <a:rPr lang="en-GB" sz="2000" dirty="0">
                <a:latin typeface="+mn-lt"/>
              </a:rPr>
              <a:t>from the </a:t>
            </a:r>
            <a:r>
              <a:rPr lang="en-GB" sz="2000" b="1" dirty="0">
                <a:latin typeface="+mn-lt"/>
              </a:rPr>
              <a:t>franchise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4AA893-0C2C-9EDD-5295-5625259A0FDA}"/>
              </a:ext>
            </a:extLst>
          </p:cNvPr>
          <p:cNvSpPr/>
          <p:nvPr/>
        </p:nvSpPr>
        <p:spPr>
          <a:xfrm>
            <a:off x="-1" y="914226"/>
            <a:ext cx="7099301" cy="58476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143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052" name="Picture 4" descr="/Shutterstock.com">
            <a:extLst>
              <a:ext uri="{FF2B5EF4-FFF2-40B4-BE49-F238E27FC236}">
                <a16:creationId xmlns:a16="http://schemas.microsoft.com/office/drawing/2014/main" id="{2DFEBF63-ED20-326A-BA93-7CC5AB81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6E7E9"/>
              </a:clrFrom>
              <a:clrTo>
                <a:srgbClr val="E6E7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7587" y="1736350"/>
            <a:ext cx="8166887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0337AE8-4192-DE04-9A8D-F08790857956}"/>
              </a:ext>
            </a:extLst>
          </p:cNvPr>
          <p:cNvGrpSpPr/>
          <p:nvPr/>
        </p:nvGrpSpPr>
        <p:grpSpPr>
          <a:xfrm>
            <a:off x="0" y="-12922"/>
            <a:ext cx="12192000" cy="759861"/>
            <a:chOff x="0" y="-12922"/>
            <a:chExt cx="12192000" cy="75986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3A669E-F655-72DC-FDB9-0EE6CE0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2922"/>
              <a:ext cx="12192000" cy="759861"/>
            </a:xfrm>
            <a:prstGeom prst="rect">
              <a:avLst/>
            </a:prstGeom>
            <a:effectLst>
              <a:outerShdw blurRad="88900" dist="76200" dir="6000000" algn="t" rotWithShape="0">
                <a:prstClr val="black">
                  <a:alpha val="45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84873-FEE5-8C51-379A-D4660A84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820" y="96146"/>
              <a:ext cx="576373" cy="56027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EF43C7-F1F0-FD51-2147-6096013E2742}"/>
                </a:ext>
              </a:extLst>
            </p:cNvPr>
            <p:cNvSpPr txBox="1"/>
            <p:nvPr/>
          </p:nvSpPr>
          <p:spPr>
            <a:xfrm>
              <a:off x="763617" y="129812"/>
              <a:ext cx="106647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ADOPTING TECHNOLOGY FOR INCLUSIVE ELECTIONS: A SOLUTION OR A PROBLEM?</a:t>
              </a:r>
              <a:endPara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B41390E-B2AD-C6B1-3110-C39D745E8440}"/>
              </a:ext>
            </a:extLst>
          </p:cNvPr>
          <p:cNvSpPr/>
          <p:nvPr/>
        </p:nvSpPr>
        <p:spPr>
          <a:xfrm>
            <a:off x="-127000" y="757575"/>
            <a:ext cx="5219699" cy="656025"/>
          </a:xfrm>
          <a:prstGeom prst="rect">
            <a:avLst/>
          </a:prstGeom>
          <a:solidFill>
            <a:srgbClr val="C00000"/>
          </a:solidFill>
          <a:ln>
            <a:solidFill>
              <a:srgbClr val="AE543E"/>
            </a:solidFill>
          </a:ln>
          <a:effectLst>
            <a:outerShdw blurRad="114300" dist="127000" dir="2700000" algn="tl" rotWithShape="0">
              <a:prstClr val="black">
                <a:alpha val="47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6DDDF6-A716-05F6-0BF0-F67027DA9346}"/>
              </a:ext>
            </a:extLst>
          </p:cNvPr>
          <p:cNvSpPr txBox="1"/>
          <p:nvPr/>
        </p:nvSpPr>
        <p:spPr>
          <a:xfrm>
            <a:off x="388139" y="735513"/>
            <a:ext cx="431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AU" dirty="0"/>
              <a:t>USE OF TECHNOLOGY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F18CED-9B69-75A9-67B7-A63E44C43F29}"/>
              </a:ext>
            </a:extLst>
          </p:cNvPr>
          <p:cNvSpPr txBox="1"/>
          <p:nvPr/>
        </p:nvSpPr>
        <p:spPr>
          <a:xfrm>
            <a:off x="4833138" y="1127088"/>
            <a:ext cx="22026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solidFill>
                  <a:srgbClr val="1F3864"/>
                </a:solidFill>
                <a:cs typeface="Calibri" panose="020F0502020204030204" pitchFamily="34" charset="0"/>
              </a:rPr>
              <a:t>If </a:t>
            </a:r>
            <a:r>
              <a:rPr lang="en-GB" sz="2000" b="1" dirty="0">
                <a:solidFill>
                  <a:srgbClr val="1F3864"/>
                </a:solidFill>
                <a:cs typeface="Calibri" panose="020F0502020204030204" pitchFamily="34" charset="0"/>
              </a:rPr>
              <a:t>effectively designed, introduced </a:t>
            </a:r>
            <a:r>
              <a:rPr lang="en-GB" sz="2000" dirty="0">
                <a:solidFill>
                  <a:srgbClr val="1F3864"/>
                </a:solidFill>
                <a:cs typeface="Calibri" panose="020F0502020204030204" pitchFamily="34" charset="0"/>
              </a:rPr>
              <a:t>and </a:t>
            </a:r>
            <a:r>
              <a:rPr lang="en-GB" sz="2000" b="1" dirty="0">
                <a:solidFill>
                  <a:srgbClr val="1F3864"/>
                </a:solidFill>
                <a:cs typeface="Calibri" panose="020F0502020204030204" pitchFamily="34" charset="0"/>
              </a:rPr>
              <a:t>maintained</a:t>
            </a:r>
            <a:r>
              <a:rPr lang="en-GB" sz="2000" dirty="0">
                <a:solidFill>
                  <a:srgbClr val="1F3864"/>
                </a:solidFill>
                <a:cs typeface="Calibri" panose="020F0502020204030204" pitchFamily="34" charset="0"/>
              </a:rPr>
              <a:t>, technology can:</a:t>
            </a:r>
            <a:endParaRPr lang="en-AU" sz="2000" dirty="0">
              <a:solidFill>
                <a:srgbClr val="1F3864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8" grpId="0" animBg="1"/>
      <p:bldP spid="8" grpId="1" animBg="1"/>
      <p:bldP spid="11" grpId="0" animBg="1"/>
      <p:bldP spid="11" grpId="1" animBg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CF91B2C-4CBE-870B-0DFD-40A5A4E130C4}"/>
              </a:ext>
            </a:extLst>
          </p:cNvPr>
          <p:cNvSpPr txBox="1"/>
          <p:nvPr/>
        </p:nvSpPr>
        <p:spPr>
          <a:xfrm>
            <a:off x="6696765" y="1085587"/>
            <a:ext cx="5415722" cy="1394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630238" lvl="0">
              <a:lnSpc>
                <a:spcPct val="107000"/>
              </a:lnSpc>
              <a:spcAft>
                <a:spcPts val="300"/>
              </a:spcAft>
              <a:defRPr sz="2000" b="1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Estonia </a:t>
            </a:r>
            <a:r>
              <a:rPr lang="en-GB" b="0" dirty="0"/>
              <a:t>has been using </a:t>
            </a:r>
            <a:r>
              <a:rPr lang="en-GB" dirty="0"/>
              <a:t>internet voting </a:t>
            </a:r>
            <a:r>
              <a:rPr lang="en-GB" b="0" dirty="0"/>
              <a:t>since </a:t>
            </a:r>
            <a:r>
              <a:rPr lang="en-GB" dirty="0"/>
              <a:t>2005 </a:t>
            </a:r>
            <a:r>
              <a:rPr lang="en-GB" b="0" dirty="0"/>
              <a:t>and has </a:t>
            </a:r>
            <a:r>
              <a:rPr lang="en-GB" dirty="0"/>
              <a:t>consistently ranked </a:t>
            </a:r>
            <a:r>
              <a:rPr lang="en-GB" b="0" dirty="0"/>
              <a:t>as one of the </a:t>
            </a:r>
            <a:r>
              <a:rPr lang="en-GB" dirty="0"/>
              <a:t>top countries </a:t>
            </a:r>
            <a:r>
              <a:rPr lang="en-GB" b="0" dirty="0"/>
              <a:t>in the </a:t>
            </a:r>
            <a:r>
              <a:rPr lang="en-GB" dirty="0"/>
              <a:t>world </a:t>
            </a:r>
            <a:r>
              <a:rPr lang="en-GB" b="0" dirty="0"/>
              <a:t>in terms of </a:t>
            </a:r>
            <a:r>
              <a:rPr lang="en-GB" dirty="0"/>
              <a:t>election transparency </a:t>
            </a:r>
            <a:r>
              <a:rPr lang="en-GB" b="0" dirty="0"/>
              <a:t>and </a:t>
            </a:r>
            <a:r>
              <a:rPr lang="en-GB" dirty="0"/>
              <a:t>accuracy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4AA893-0C2C-9EDD-5295-5625259A0FDA}"/>
              </a:ext>
            </a:extLst>
          </p:cNvPr>
          <p:cNvSpPr/>
          <p:nvPr/>
        </p:nvSpPr>
        <p:spPr>
          <a:xfrm>
            <a:off x="-1" y="914226"/>
            <a:ext cx="7099301" cy="58476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143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052" name="Picture 4" descr="/Shutterstock.com">
            <a:extLst>
              <a:ext uri="{FF2B5EF4-FFF2-40B4-BE49-F238E27FC236}">
                <a16:creationId xmlns:a16="http://schemas.microsoft.com/office/drawing/2014/main" id="{2DFEBF63-ED20-326A-BA93-7CC5AB81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6E7E9"/>
              </a:clrFrom>
              <a:clrTo>
                <a:srgbClr val="E6E7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7587" y="1736350"/>
            <a:ext cx="8166887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0337AE8-4192-DE04-9A8D-F08790857956}"/>
              </a:ext>
            </a:extLst>
          </p:cNvPr>
          <p:cNvGrpSpPr/>
          <p:nvPr/>
        </p:nvGrpSpPr>
        <p:grpSpPr>
          <a:xfrm>
            <a:off x="0" y="-12922"/>
            <a:ext cx="12192000" cy="759861"/>
            <a:chOff x="0" y="-12922"/>
            <a:chExt cx="12192000" cy="75986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3A669E-F655-72DC-FDB9-0EE6CE0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2922"/>
              <a:ext cx="12192000" cy="759861"/>
            </a:xfrm>
            <a:prstGeom prst="rect">
              <a:avLst/>
            </a:prstGeom>
            <a:effectLst>
              <a:outerShdw blurRad="88900" dist="76200" dir="6000000" algn="t" rotWithShape="0">
                <a:prstClr val="black">
                  <a:alpha val="45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84873-FEE5-8C51-379A-D4660A84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820" y="96146"/>
              <a:ext cx="576373" cy="56027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EF43C7-F1F0-FD51-2147-6096013E2742}"/>
                </a:ext>
              </a:extLst>
            </p:cNvPr>
            <p:cNvSpPr txBox="1"/>
            <p:nvPr/>
          </p:nvSpPr>
          <p:spPr>
            <a:xfrm>
              <a:off x="763617" y="129812"/>
              <a:ext cx="106647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ADOPTING TECHNOLOGY FOR INCLUSIVE ELECTIONS: A SOLUTION OR A PROBLEM?</a:t>
              </a:r>
              <a:endPara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B41390E-B2AD-C6B1-3110-C39D745E8440}"/>
              </a:ext>
            </a:extLst>
          </p:cNvPr>
          <p:cNvSpPr/>
          <p:nvPr/>
        </p:nvSpPr>
        <p:spPr>
          <a:xfrm>
            <a:off x="-127000" y="757575"/>
            <a:ext cx="5219699" cy="656025"/>
          </a:xfrm>
          <a:prstGeom prst="rect">
            <a:avLst/>
          </a:prstGeom>
          <a:solidFill>
            <a:srgbClr val="C00000"/>
          </a:solidFill>
          <a:ln>
            <a:solidFill>
              <a:srgbClr val="AE543E"/>
            </a:solidFill>
          </a:ln>
          <a:effectLst>
            <a:outerShdw blurRad="114300" dist="127000" dir="2700000" algn="tl" rotWithShape="0">
              <a:prstClr val="black">
                <a:alpha val="47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6DDDF6-A716-05F6-0BF0-F67027DA9346}"/>
              </a:ext>
            </a:extLst>
          </p:cNvPr>
          <p:cNvSpPr txBox="1"/>
          <p:nvPr/>
        </p:nvSpPr>
        <p:spPr>
          <a:xfrm>
            <a:off x="388139" y="735513"/>
            <a:ext cx="431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AU" dirty="0"/>
              <a:t>USE OF TECHNOLOGY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3D3455-59C3-B25D-A1BD-EDDA1873355D}"/>
              </a:ext>
            </a:extLst>
          </p:cNvPr>
          <p:cNvSpPr txBox="1"/>
          <p:nvPr/>
        </p:nvSpPr>
        <p:spPr>
          <a:xfrm>
            <a:off x="5008313" y="1127088"/>
            <a:ext cx="202748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000" b="1" dirty="0">
                <a:solidFill>
                  <a:srgbClr val="1F3864"/>
                </a:solidFill>
                <a:cs typeface="Calibri" panose="020F0502020204030204" pitchFamily="34" charset="0"/>
              </a:rPr>
              <a:t>Country examples </a:t>
            </a:r>
            <a:r>
              <a:rPr lang="en-GB" sz="2000" dirty="0">
                <a:solidFill>
                  <a:srgbClr val="1F3864"/>
                </a:solidFill>
                <a:cs typeface="Calibri" panose="020F0502020204030204" pitchFamily="34" charset="0"/>
              </a:rPr>
              <a:t>of </a:t>
            </a:r>
            <a:r>
              <a:rPr lang="en-GB" sz="2000" b="1" dirty="0">
                <a:solidFill>
                  <a:srgbClr val="1F3864"/>
                </a:solidFill>
                <a:cs typeface="Calibri" panose="020F0502020204030204" pitchFamily="34" charset="0"/>
              </a:rPr>
              <a:t>successful use of technology </a:t>
            </a:r>
            <a:r>
              <a:rPr lang="en-GB" sz="2000" dirty="0">
                <a:solidFill>
                  <a:srgbClr val="1F3864"/>
                </a:solidFill>
                <a:cs typeface="Calibri" panose="020F0502020204030204" pitchFamily="34" charset="0"/>
              </a:rPr>
              <a:t>in elections:</a:t>
            </a:r>
            <a:endParaRPr lang="en-AU" sz="2000" dirty="0">
              <a:solidFill>
                <a:srgbClr val="1F3864"/>
              </a:solidFill>
              <a:cs typeface="Calibri" panose="020F0502020204030204" pitchFamily="34" charset="0"/>
            </a:endParaRPr>
          </a:p>
        </p:txBody>
      </p:sp>
      <p:pic>
        <p:nvPicPr>
          <p:cNvPr id="1026" name="Picture 2" descr="Estonia hosted one of the most high-profile trials of evoting in 2011.">
            <a:extLst>
              <a:ext uri="{FF2B5EF4-FFF2-40B4-BE49-F238E27FC236}">
                <a16:creationId xmlns:a16="http://schemas.microsoft.com/office/drawing/2014/main" id="{A3974749-F371-4F4D-ED48-A66D44830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90" y="2590097"/>
            <a:ext cx="4922424" cy="36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CF91B2C-4CBE-870B-0DFD-40A5A4E130C4}"/>
              </a:ext>
            </a:extLst>
          </p:cNvPr>
          <p:cNvSpPr txBox="1"/>
          <p:nvPr/>
        </p:nvSpPr>
        <p:spPr>
          <a:xfrm>
            <a:off x="6696765" y="1085587"/>
            <a:ext cx="5415722" cy="17243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630238" lvl="0">
              <a:lnSpc>
                <a:spcPct val="107000"/>
              </a:lnSpc>
              <a:spcAft>
                <a:spcPts val="300"/>
              </a:spcAft>
              <a:defRPr sz="2000" b="1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Canada </a:t>
            </a:r>
            <a:r>
              <a:rPr lang="en-GB" b="0" dirty="0"/>
              <a:t>used </a:t>
            </a:r>
            <a:r>
              <a:rPr lang="en-GB" dirty="0"/>
              <a:t>internet voting </a:t>
            </a:r>
            <a:r>
              <a:rPr lang="en-GB" b="0" dirty="0"/>
              <a:t>in some jurisdictions during the </a:t>
            </a:r>
            <a:r>
              <a:rPr lang="en-GB" dirty="0"/>
              <a:t>2019 federal election </a:t>
            </a:r>
            <a:r>
              <a:rPr lang="en-GB" b="0" dirty="0"/>
              <a:t>allowing for </a:t>
            </a:r>
            <a:r>
              <a:rPr lang="en-GB" dirty="0"/>
              <a:t>greater accessibility </a:t>
            </a:r>
            <a:r>
              <a:rPr lang="en-GB" b="0" dirty="0"/>
              <a:t>for </a:t>
            </a:r>
            <a:r>
              <a:rPr lang="en-GB" dirty="0"/>
              <a:t>voters </a:t>
            </a:r>
            <a:r>
              <a:rPr lang="en-GB" b="0" dirty="0"/>
              <a:t>living in </a:t>
            </a:r>
            <a:r>
              <a:rPr lang="en-GB" dirty="0"/>
              <a:t>remote areas </a:t>
            </a:r>
            <a:r>
              <a:rPr lang="en-GB" b="0" dirty="0"/>
              <a:t>or with </a:t>
            </a:r>
            <a:r>
              <a:rPr lang="en-GB" dirty="0"/>
              <a:t>disabilities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4AA893-0C2C-9EDD-5295-5625259A0FDA}"/>
              </a:ext>
            </a:extLst>
          </p:cNvPr>
          <p:cNvSpPr/>
          <p:nvPr/>
        </p:nvSpPr>
        <p:spPr>
          <a:xfrm>
            <a:off x="-1" y="914226"/>
            <a:ext cx="7099301" cy="58476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143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052" name="Picture 4" descr="/Shutterstock.com">
            <a:extLst>
              <a:ext uri="{FF2B5EF4-FFF2-40B4-BE49-F238E27FC236}">
                <a16:creationId xmlns:a16="http://schemas.microsoft.com/office/drawing/2014/main" id="{2DFEBF63-ED20-326A-BA93-7CC5AB81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6E7E9"/>
              </a:clrFrom>
              <a:clrTo>
                <a:srgbClr val="E6E7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7587" y="1736350"/>
            <a:ext cx="8166887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0337AE8-4192-DE04-9A8D-F08790857956}"/>
              </a:ext>
            </a:extLst>
          </p:cNvPr>
          <p:cNvGrpSpPr/>
          <p:nvPr/>
        </p:nvGrpSpPr>
        <p:grpSpPr>
          <a:xfrm>
            <a:off x="0" y="-12922"/>
            <a:ext cx="12192000" cy="759861"/>
            <a:chOff x="0" y="-12922"/>
            <a:chExt cx="12192000" cy="75986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3A669E-F655-72DC-FDB9-0EE6CE0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2922"/>
              <a:ext cx="12192000" cy="759861"/>
            </a:xfrm>
            <a:prstGeom prst="rect">
              <a:avLst/>
            </a:prstGeom>
            <a:effectLst>
              <a:outerShdw blurRad="88900" dist="76200" dir="6000000" algn="t" rotWithShape="0">
                <a:prstClr val="black">
                  <a:alpha val="45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84873-FEE5-8C51-379A-D4660A84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820" y="96146"/>
              <a:ext cx="576373" cy="56027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EF43C7-F1F0-FD51-2147-6096013E2742}"/>
                </a:ext>
              </a:extLst>
            </p:cNvPr>
            <p:cNvSpPr txBox="1"/>
            <p:nvPr/>
          </p:nvSpPr>
          <p:spPr>
            <a:xfrm>
              <a:off x="763617" y="129812"/>
              <a:ext cx="106647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ADOPTING TECHNOLOGY FOR INCLUSIVE ELECTIONS: A SOLUTION OR A PROBLEM?</a:t>
              </a:r>
              <a:endPara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B41390E-B2AD-C6B1-3110-C39D745E8440}"/>
              </a:ext>
            </a:extLst>
          </p:cNvPr>
          <p:cNvSpPr/>
          <p:nvPr/>
        </p:nvSpPr>
        <p:spPr>
          <a:xfrm>
            <a:off x="-127000" y="757575"/>
            <a:ext cx="5219699" cy="656025"/>
          </a:xfrm>
          <a:prstGeom prst="rect">
            <a:avLst/>
          </a:prstGeom>
          <a:solidFill>
            <a:srgbClr val="C00000"/>
          </a:solidFill>
          <a:ln>
            <a:solidFill>
              <a:srgbClr val="AE543E"/>
            </a:solidFill>
          </a:ln>
          <a:effectLst>
            <a:outerShdw blurRad="114300" dist="127000" dir="2700000" algn="tl" rotWithShape="0">
              <a:prstClr val="black">
                <a:alpha val="47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6DDDF6-A716-05F6-0BF0-F67027DA9346}"/>
              </a:ext>
            </a:extLst>
          </p:cNvPr>
          <p:cNvSpPr txBox="1"/>
          <p:nvPr/>
        </p:nvSpPr>
        <p:spPr>
          <a:xfrm>
            <a:off x="388139" y="735513"/>
            <a:ext cx="431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AU" dirty="0"/>
              <a:t>USE OF TECHNOLOGY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3D3455-59C3-B25D-A1BD-EDDA1873355D}"/>
              </a:ext>
            </a:extLst>
          </p:cNvPr>
          <p:cNvSpPr txBox="1"/>
          <p:nvPr/>
        </p:nvSpPr>
        <p:spPr>
          <a:xfrm>
            <a:off x="5008313" y="1127088"/>
            <a:ext cx="202748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000" b="1" dirty="0">
                <a:solidFill>
                  <a:srgbClr val="1F3864"/>
                </a:solidFill>
                <a:cs typeface="Calibri" panose="020F0502020204030204" pitchFamily="34" charset="0"/>
              </a:rPr>
              <a:t>Country examples </a:t>
            </a:r>
            <a:r>
              <a:rPr lang="en-GB" sz="2000" dirty="0">
                <a:solidFill>
                  <a:srgbClr val="1F3864"/>
                </a:solidFill>
                <a:cs typeface="Calibri" panose="020F0502020204030204" pitchFamily="34" charset="0"/>
              </a:rPr>
              <a:t>of </a:t>
            </a:r>
            <a:r>
              <a:rPr lang="en-GB" sz="2000" b="1" dirty="0">
                <a:solidFill>
                  <a:srgbClr val="1F3864"/>
                </a:solidFill>
                <a:cs typeface="Calibri" panose="020F0502020204030204" pitchFamily="34" charset="0"/>
              </a:rPr>
              <a:t>successful use of technology </a:t>
            </a:r>
            <a:r>
              <a:rPr lang="en-GB" sz="2000" dirty="0">
                <a:solidFill>
                  <a:srgbClr val="1F3864"/>
                </a:solidFill>
                <a:cs typeface="Calibri" panose="020F0502020204030204" pitchFamily="34" charset="0"/>
              </a:rPr>
              <a:t>in elections:</a:t>
            </a:r>
            <a:endParaRPr lang="en-AU" sz="2000" dirty="0">
              <a:solidFill>
                <a:srgbClr val="1F3864"/>
              </a:solidFill>
              <a:cs typeface="Calibri" panose="020F0502020204030204" pitchFamily="34" charset="0"/>
            </a:endParaRPr>
          </a:p>
        </p:txBody>
      </p:sp>
      <p:pic>
        <p:nvPicPr>
          <p:cNvPr id="2050" name="Picture 2" descr="Here's why you can't vote online in the 2021 federal election | CBC News">
            <a:extLst>
              <a:ext uri="{FF2B5EF4-FFF2-40B4-BE49-F238E27FC236}">
                <a16:creationId xmlns:a16="http://schemas.microsoft.com/office/drawing/2014/main" id="{AAA2AE98-C868-D99C-353B-01E69CB06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950" y="2861422"/>
            <a:ext cx="4870537" cy="324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80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CF91B2C-4CBE-870B-0DFD-40A5A4E130C4}"/>
              </a:ext>
            </a:extLst>
          </p:cNvPr>
          <p:cNvSpPr txBox="1"/>
          <p:nvPr/>
        </p:nvSpPr>
        <p:spPr>
          <a:xfrm>
            <a:off x="6696765" y="1085587"/>
            <a:ext cx="5415722" cy="1394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630238" lvl="0">
              <a:lnSpc>
                <a:spcPct val="107000"/>
              </a:lnSpc>
              <a:spcAft>
                <a:spcPts val="300"/>
              </a:spcAft>
              <a:defRPr sz="2000" b="1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India </a:t>
            </a:r>
            <a:r>
              <a:rPr lang="en-GB" b="0" dirty="0"/>
              <a:t>has been using </a:t>
            </a:r>
            <a:r>
              <a:rPr lang="en-GB" dirty="0"/>
              <a:t>Electronic Voting Machines (EVMs) </a:t>
            </a:r>
            <a:r>
              <a:rPr lang="en-GB" b="0" dirty="0"/>
              <a:t>since </a:t>
            </a:r>
            <a:r>
              <a:rPr lang="en-GB" dirty="0"/>
              <a:t>1999 </a:t>
            </a:r>
            <a:r>
              <a:rPr lang="en-GB" b="0" dirty="0"/>
              <a:t>and it has helped in </a:t>
            </a:r>
            <a:r>
              <a:rPr lang="en-GB" dirty="0"/>
              <a:t>quick counting </a:t>
            </a:r>
            <a:r>
              <a:rPr lang="en-GB" b="0" dirty="0"/>
              <a:t>and reducing the </a:t>
            </a:r>
            <a:r>
              <a:rPr lang="en-GB" dirty="0"/>
              <a:t>chances </a:t>
            </a:r>
            <a:r>
              <a:rPr lang="en-GB" b="0" dirty="0"/>
              <a:t>of </a:t>
            </a:r>
            <a:r>
              <a:rPr lang="en-GB" dirty="0"/>
              <a:t>errors </a:t>
            </a:r>
            <a:r>
              <a:rPr lang="en-GB" b="0" dirty="0"/>
              <a:t>and </a:t>
            </a:r>
            <a:r>
              <a:rPr lang="en-GB" dirty="0"/>
              <a:t>invalid ballots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4AA893-0C2C-9EDD-5295-5625259A0FDA}"/>
              </a:ext>
            </a:extLst>
          </p:cNvPr>
          <p:cNvSpPr/>
          <p:nvPr/>
        </p:nvSpPr>
        <p:spPr>
          <a:xfrm>
            <a:off x="-1" y="914226"/>
            <a:ext cx="7099301" cy="58476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143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052" name="Picture 4" descr="/Shutterstock.com">
            <a:extLst>
              <a:ext uri="{FF2B5EF4-FFF2-40B4-BE49-F238E27FC236}">
                <a16:creationId xmlns:a16="http://schemas.microsoft.com/office/drawing/2014/main" id="{2DFEBF63-ED20-326A-BA93-7CC5AB81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6E7E9"/>
              </a:clrFrom>
              <a:clrTo>
                <a:srgbClr val="E6E7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7587" y="1736350"/>
            <a:ext cx="8166887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0337AE8-4192-DE04-9A8D-F08790857956}"/>
              </a:ext>
            </a:extLst>
          </p:cNvPr>
          <p:cNvGrpSpPr/>
          <p:nvPr/>
        </p:nvGrpSpPr>
        <p:grpSpPr>
          <a:xfrm>
            <a:off x="0" y="-12922"/>
            <a:ext cx="12192000" cy="759861"/>
            <a:chOff x="0" y="-12922"/>
            <a:chExt cx="12192000" cy="75986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3A669E-F655-72DC-FDB9-0EE6CE0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2922"/>
              <a:ext cx="12192000" cy="759861"/>
            </a:xfrm>
            <a:prstGeom prst="rect">
              <a:avLst/>
            </a:prstGeom>
            <a:effectLst>
              <a:outerShdw blurRad="88900" dist="76200" dir="6000000" algn="t" rotWithShape="0">
                <a:prstClr val="black">
                  <a:alpha val="45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84873-FEE5-8C51-379A-D4660A84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820" y="96146"/>
              <a:ext cx="576373" cy="56027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EF43C7-F1F0-FD51-2147-6096013E2742}"/>
                </a:ext>
              </a:extLst>
            </p:cNvPr>
            <p:cNvSpPr txBox="1"/>
            <p:nvPr/>
          </p:nvSpPr>
          <p:spPr>
            <a:xfrm>
              <a:off x="763617" y="129812"/>
              <a:ext cx="106647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ADOPTING TECHNOLOGY FOR INCLUSIVE ELECTIONS: A SOLUTION OR A PROBLEM?</a:t>
              </a:r>
              <a:endPara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B41390E-B2AD-C6B1-3110-C39D745E8440}"/>
              </a:ext>
            </a:extLst>
          </p:cNvPr>
          <p:cNvSpPr/>
          <p:nvPr/>
        </p:nvSpPr>
        <p:spPr>
          <a:xfrm>
            <a:off x="-127000" y="757575"/>
            <a:ext cx="5219699" cy="656025"/>
          </a:xfrm>
          <a:prstGeom prst="rect">
            <a:avLst/>
          </a:prstGeom>
          <a:solidFill>
            <a:srgbClr val="C00000"/>
          </a:solidFill>
          <a:ln>
            <a:solidFill>
              <a:srgbClr val="AE543E"/>
            </a:solidFill>
          </a:ln>
          <a:effectLst>
            <a:outerShdw blurRad="114300" dist="127000" dir="2700000" algn="tl" rotWithShape="0">
              <a:prstClr val="black">
                <a:alpha val="47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6DDDF6-A716-05F6-0BF0-F67027DA9346}"/>
              </a:ext>
            </a:extLst>
          </p:cNvPr>
          <p:cNvSpPr txBox="1"/>
          <p:nvPr/>
        </p:nvSpPr>
        <p:spPr>
          <a:xfrm>
            <a:off x="388139" y="735513"/>
            <a:ext cx="431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AU" dirty="0"/>
              <a:t>USE OF TECHNOLOGY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3D3455-59C3-B25D-A1BD-EDDA1873355D}"/>
              </a:ext>
            </a:extLst>
          </p:cNvPr>
          <p:cNvSpPr txBox="1"/>
          <p:nvPr/>
        </p:nvSpPr>
        <p:spPr>
          <a:xfrm>
            <a:off x="5008313" y="1127088"/>
            <a:ext cx="202748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000" b="1" dirty="0">
                <a:solidFill>
                  <a:srgbClr val="1F3864"/>
                </a:solidFill>
                <a:cs typeface="Calibri" panose="020F0502020204030204" pitchFamily="34" charset="0"/>
              </a:rPr>
              <a:t>Country examples </a:t>
            </a:r>
            <a:r>
              <a:rPr lang="en-GB" sz="2000" dirty="0">
                <a:solidFill>
                  <a:srgbClr val="1F3864"/>
                </a:solidFill>
                <a:cs typeface="Calibri" panose="020F0502020204030204" pitchFamily="34" charset="0"/>
              </a:rPr>
              <a:t>of </a:t>
            </a:r>
            <a:r>
              <a:rPr lang="en-GB" sz="2000" b="1" dirty="0">
                <a:solidFill>
                  <a:srgbClr val="1F3864"/>
                </a:solidFill>
                <a:cs typeface="Calibri" panose="020F0502020204030204" pitchFamily="34" charset="0"/>
              </a:rPr>
              <a:t>successful use of technology </a:t>
            </a:r>
            <a:r>
              <a:rPr lang="en-GB" sz="2000" dirty="0">
                <a:solidFill>
                  <a:srgbClr val="1F3864"/>
                </a:solidFill>
                <a:cs typeface="Calibri" panose="020F0502020204030204" pitchFamily="34" charset="0"/>
              </a:rPr>
              <a:t>in elections:</a:t>
            </a:r>
            <a:endParaRPr lang="en-AU" sz="2000" dirty="0">
              <a:solidFill>
                <a:srgbClr val="1F3864"/>
              </a:solidFill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28D2D6-3C7B-4ED4-9D5F-48D6ABE1C7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299" y="2543829"/>
            <a:ext cx="4881315" cy="421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3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63BF0A4-7CE7-B797-B43F-385428A35193}"/>
              </a:ext>
            </a:extLst>
          </p:cNvPr>
          <p:cNvSpPr txBox="1"/>
          <p:nvPr/>
        </p:nvSpPr>
        <p:spPr>
          <a:xfrm>
            <a:off x="6654793" y="5379685"/>
            <a:ext cx="5447479" cy="10656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630238" lvl="0">
              <a:lnSpc>
                <a:spcPct val="107000"/>
              </a:lnSpc>
              <a:spcAft>
                <a:spcPts val="300"/>
              </a:spcAft>
              <a:defRPr sz="200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b="1" dirty="0">
                <a:solidFill>
                  <a:srgbClr val="C00000"/>
                </a:solidFill>
              </a:rPr>
              <a:t>limit voting accessibility</a:t>
            </a:r>
            <a:r>
              <a:rPr lang="en-AU" dirty="0">
                <a:solidFill>
                  <a:srgbClr val="C00000"/>
                </a:solidFill>
              </a:rPr>
              <a:t>, </a:t>
            </a:r>
            <a:r>
              <a:rPr lang="en-AU" b="1" dirty="0">
                <a:solidFill>
                  <a:srgbClr val="C00000"/>
                </a:solidFill>
              </a:rPr>
              <a:t>exacerbate political exclusion </a:t>
            </a:r>
            <a:r>
              <a:rPr lang="en-AU" dirty="0">
                <a:solidFill>
                  <a:srgbClr val="C00000"/>
                </a:solidFill>
              </a:rPr>
              <a:t>and </a:t>
            </a:r>
            <a:r>
              <a:rPr lang="en-AU" b="1" dirty="0">
                <a:solidFill>
                  <a:srgbClr val="C00000"/>
                </a:solidFill>
              </a:rPr>
              <a:t>discourage participation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9E4F84-8A0E-2708-96A3-62A2C8D1DC84}"/>
              </a:ext>
            </a:extLst>
          </p:cNvPr>
          <p:cNvSpPr txBox="1"/>
          <p:nvPr/>
        </p:nvSpPr>
        <p:spPr>
          <a:xfrm>
            <a:off x="6654796" y="1312809"/>
            <a:ext cx="5447479" cy="7363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630238" lvl="0" algn="just">
              <a:lnSpc>
                <a:spcPct val="107000"/>
              </a:lnSpc>
              <a:spcAft>
                <a:spcPts val="300"/>
              </a:spcAft>
              <a:defRPr>
                <a:solidFill>
                  <a:srgbClr val="1F3864"/>
                </a:solidFill>
                <a:effectLst/>
                <a:latin typeface="Merriweather" panose="02060503050406030704" pitchFamily="18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2000" b="1" dirty="0">
                <a:solidFill>
                  <a:srgbClr val="C00000"/>
                </a:solidFill>
                <a:latin typeface="+mn-lt"/>
              </a:rPr>
              <a:t>challenge 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consolidated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democratic norms 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and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principles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B16F8-037C-FBFC-D399-FEC85EAE3B87}"/>
              </a:ext>
            </a:extLst>
          </p:cNvPr>
          <p:cNvSpPr txBox="1"/>
          <p:nvPr/>
        </p:nvSpPr>
        <p:spPr>
          <a:xfrm>
            <a:off x="6654795" y="2162042"/>
            <a:ext cx="5447479" cy="7363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630238" lvl="0" algn="just">
              <a:lnSpc>
                <a:spcPct val="107000"/>
              </a:lnSpc>
              <a:spcAft>
                <a:spcPts val="300"/>
              </a:spcAft>
              <a:defRPr>
                <a:solidFill>
                  <a:srgbClr val="1F3864"/>
                </a:solidFill>
                <a:effectLst/>
                <a:latin typeface="Merriweather" panose="02060503050406030704" pitchFamily="18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2000" b="1" dirty="0">
                <a:solidFill>
                  <a:srgbClr val="C00000"/>
                </a:solidFill>
                <a:latin typeface="+mn-lt"/>
              </a:rPr>
              <a:t>undermine 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how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elections work 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and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both 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their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actual 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and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perceived integrity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A39E5-4B6E-8B5A-43EB-5920633E1DDF}"/>
              </a:ext>
            </a:extLst>
          </p:cNvPr>
          <p:cNvSpPr txBox="1"/>
          <p:nvPr/>
        </p:nvSpPr>
        <p:spPr>
          <a:xfrm>
            <a:off x="6654795" y="3014325"/>
            <a:ext cx="5447479" cy="10656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630238" lvl="0" algn="just">
              <a:lnSpc>
                <a:spcPct val="107000"/>
              </a:lnSpc>
              <a:spcAft>
                <a:spcPts val="300"/>
              </a:spcAft>
              <a:defRPr>
                <a:solidFill>
                  <a:srgbClr val="1F3864"/>
                </a:solidFill>
                <a:effectLst/>
                <a:latin typeface="Merriweather" panose="02060503050406030704" pitchFamily="18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2000" b="1" dirty="0">
                <a:solidFill>
                  <a:srgbClr val="C00000"/>
                </a:solidFill>
                <a:latin typeface="+mn-lt"/>
              </a:rPr>
              <a:t>create vulnerabilities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, opening up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new domains 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for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manipulation, fraud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fuelling  mistrust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F7552D-A400-203A-9FF0-87A61D62561C}"/>
              </a:ext>
            </a:extLst>
          </p:cNvPr>
          <p:cNvSpPr txBox="1"/>
          <p:nvPr/>
        </p:nvSpPr>
        <p:spPr>
          <a:xfrm>
            <a:off x="6654793" y="4195929"/>
            <a:ext cx="5447479" cy="10656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630238" lvl="0" algn="just">
              <a:lnSpc>
                <a:spcPct val="107000"/>
              </a:lnSpc>
              <a:spcAft>
                <a:spcPts val="300"/>
              </a:spcAft>
              <a:defRPr>
                <a:solidFill>
                  <a:srgbClr val="1F3864"/>
                </a:solidFill>
                <a:effectLst/>
                <a:latin typeface="Merriweather" panose="02060503050406030704" pitchFamily="18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2000" b="1" dirty="0">
                <a:solidFill>
                  <a:srgbClr val="C00000"/>
                </a:solidFill>
                <a:latin typeface="+mn-lt"/>
              </a:rPr>
              <a:t>make 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the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electoral process slow 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and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inefficient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prone 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to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errors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delaying 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or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undermining 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key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electoral operations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4AA893-0C2C-9EDD-5295-5625259A0FDA}"/>
              </a:ext>
            </a:extLst>
          </p:cNvPr>
          <p:cNvSpPr/>
          <p:nvPr/>
        </p:nvSpPr>
        <p:spPr>
          <a:xfrm>
            <a:off x="-1" y="914226"/>
            <a:ext cx="7099301" cy="58476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143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052" name="Picture 4" descr="/Shutterstock.com">
            <a:extLst>
              <a:ext uri="{FF2B5EF4-FFF2-40B4-BE49-F238E27FC236}">
                <a16:creationId xmlns:a16="http://schemas.microsoft.com/office/drawing/2014/main" id="{2DFEBF63-ED20-326A-BA93-7CC5AB81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6E7E9"/>
              </a:clrFrom>
              <a:clrTo>
                <a:srgbClr val="E6E7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7587" y="1736350"/>
            <a:ext cx="8166887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0337AE8-4192-DE04-9A8D-F08790857956}"/>
              </a:ext>
            </a:extLst>
          </p:cNvPr>
          <p:cNvGrpSpPr/>
          <p:nvPr/>
        </p:nvGrpSpPr>
        <p:grpSpPr>
          <a:xfrm>
            <a:off x="0" y="-12922"/>
            <a:ext cx="12192000" cy="759861"/>
            <a:chOff x="0" y="-12922"/>
            <a:chExt cx="12192000" cy="75986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3A669E-F655-72DC-FDB9-0EE6CE0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2922"/>
              <a:ext cx="12192000" cy="759861"/>
            </a:xfrm>
            <a:prstGeom prst="rect">
              <a:avLst/>
            </a:prstGeom>
            <a:effectLst>
              <a:outerShdw blurRad="88900" dist="76200" dir="6000000" algn="t" rotWithShape="0">
                <a:prstClr val="black">
                  <a:alpha val="45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84873-FEE5-8C51-379A-D4660A84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820" y="96146"/>
              <a:ext cx="576373" cy="56027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EF43C7-F1F0-FD51-2147-6096013E2742}"/>
                </a:ext>
              </a:extLst>
            </p:cNvPr>
            <p:cNvSpPr txBox="1"/>
            <p:nvPr/>
          </p:nvSpPr>
          <p:spPr>
            <a:xfrm>
              <a:off x="763617" y="129812"/>
              <a:ext cx="106647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ADOPTING TECHNOLOGY FOR INCLUSIVE ELECTIONS: A SOLUTION OR A PROBLEM?</a:t>
              </a:r>
              <a:endPara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B41390E-B2AD-C6B1-3110-C39D745E8440}"/>
              </a:ext>
            </a:extLst>
          </p:cNvPr>
          <p:cNvSpPr/>
          <p:nvPr/>
        </p:nvSpPr>
        <p:spPr>
          <a:xfrm>
            <a:off x="-127000" y="757575"/>
            <a:ext cx="5219699" cy="656025"/>
          </a:xfrm>
          <a:prstGeom prst="rect">
            <a:avLst/>
          </a:prstGeom>
          <a:solidFill>
            <a:srgbClr val="C00000"/>
          </a:solidFill>
          <a:ln>
            <a:solidFill>
              <a:srgbClr val="AE543E"/>
            </a:solidFill>
          </a:ln>
          <a:effectLst>
            <a:outerShdw blurRad="114300" dist="127000" dir="2700000" algn="tl" rotWithShape="0">
              <a:prstClr val="black">
                <a:alpha val="47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6DDDF6-A716-05F6-0BF0-F67027DA9346}"/>
              </a:ext>
            </a:extLst>
          </p:cNvPr>
          <p:cNvSpPr txBox="1"/>
          <p:nvPr/>
        </p:nvSpPr>
        <p:spPr>
          <a:xfrm>
            <a:off x="388139" y="735513"/>
            <a:ext cx="431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AU" dirty="0"/>
              <a:t>USE OF TECHNOLOGY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F18CED-9B69-75A9-67B7-A63E44C43F29}"/>
              </a:ext>
            </a:extLst>
          </p:cNvPr>
          <p:cNvSpPr txBox="1"/>
          <p:nvPr/>
        </p:nvSpPr>
        <p:spPr>
          <a:xfrm>
            <a:off x="4833138" y="1127088"/>
            <a:ext cx="22026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solidFill>
                  <a:srgbClr val="C00000"/>
                </a:solidFill>
                <a:cs typeface="Calibri" panose="020F0502020204030204" pitchFamily="34" charset="0"/>
              </a:rPr>
              <a:t>If instead </a:t>
            </a:r>
            <a:r>
              <a:rPr lang="en-GB" sz="2000" b="1" dirty="0">
                <a:solidFill>
                  <a:srgbClr val="C00000"/>
                </a:solidFill>
                <a:cs typeface="Calibri" panose="020F0502020204030204" pitchFamily="34" charset="0"/>
              </a:rPr>
              <a:t>poorly designed, introduced and maintained</a:t>
            </a:r>
            <a:r>
              <a:rPr lang="en-GB" sz="2000" dirty="0">
                <a:solidFill>
                  <a:srgbClr val="C00000"/>
                </a:solidFill>
                <a:cs typeface="Calibri" panose="020F0502020204030204" pitchFamily="34" charset="0"/>
              </a:rPr>
              <a:t>, technology can:</a:t>
            </a:r>
            <a:endParaRPr lang="en-AU" sz="200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64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5" grpId="0" animBg="1"/>
      <p:bldP spid="8" grpId="0" animBg="1"/>
      <p:bldP spid="11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E4F84-8A0E-2708-96A3-62A2C8D1DC84}"/>
              </a:ext>
            </a:extLst>
          </p:cNvPr>
          <p:cNvSpPr txBox="1"/>
          <p:nvPr/>
        </p:nvSpPr>
        <p:spPr>
          <a:xfrm>
            <a:off x="6654796" y="1312809"/>
            <a:ext cx="5447479" cy="1394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630238" lvl="0" algn="just">
              <a:lnSpc>
                <a:spcPct val="107000"/>
              </a:lnSpc>
              <a:spcAft>
                <a:spcPts val="300"/>
              </a:spcAft>
              <a:defRPr>
                <a:solidFill>
                  <a:srgbClr val="1F3864"/>
                </a:solidFill>
                <a:effectLst/>
                <a:latin typeface="Merriweather" panose="02060503050406030704" pitchFamily="18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2000" dirty="0">
                <a:solidFill>
                  <a:srgbClr val="C00000"/>
                </a:solidFill>
                <a:latin typeface="+mn-lt"/>
              </a:rPr>
              <a:t>In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Venezuela’s 2018 presidential election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, the use of a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blockchain-based voting system 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was met with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widespread </a:t>
            </a:r>
            <a:r>
              <a:rPr lang="en-GB" sz="2000" b="1" dirty="0" err="1">
                <a:solidFill>
                  <a:srgbClr val="C00000"/>
                </a:solidFill>
                <a:latin typeface="+mn-lt"/>
              </a:rPr>
              <a:t>skepticism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and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allegations 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of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manipulation 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and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fraud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4AA893-0C2C-9EDD-5295-5625259A0FDA}"/>
              </a:ext>
            </a:extLst>
          </p:cNvPr>
          <p:cNvSpPr/>
          <p:nvPr/>
        </p:nvSpPr>
        <p:spPr>
          <a:xfrm>
            <a:off x="-1" y="914226"/>
            <a:ext cx="7099301" cy="58476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143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052" name="Picture 4" descr="/Shutterstock.com">
            <a:extLst>
              <a:ext uri="{FF2B5EF4-FFF2-40B4-BE49-F238E27FC236}">
                <a16:creationId xmlns:a16="http://schemas.microsoft.com/office/drawing/2014/main" id="{2DFEBF63-ED20-326A-BA93-7CC5AB81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6E7E9"/>
              </a:clrFrom>
              <a:clrTo>
                <a:srgbClr val="E6E7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7587" y="1736350"/>
            <a:ext cx="8166887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0337AE8-4192-DE04-9A8D-F08790857956}"/>
              </a:ext>
            </a:extLst>
          </p:cNvPr>
          <p:cNvGrpSpPr/>
          <p:nvPr/>
        </p:nvGrpSpPr>
        <p:grpSpPr>
          <a:xfrm>
            <a:off x="0" y="-12922"/>
            <a:ext cx="12192000" cy="759861"/>
            <a:chOff x="0" y="-12922"/>
            <a:chExt cx="12192000" cy="75986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3A669E-F655-72DC-FDB9-0EE6CE0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2922"/>
              <a:ext cx="12192000" cy="759861"/>
            </a:xfrm>
            <a:prstGeom prst="rect">
              <a:avLst/>
            </a:prstGeom>
            <a:effectLst>
              <a:outerShdw blurRad="88900" dist="76200" dir="6000000" algn="t" rotWithShape="0">
                <a:prstClr val="black">
                  <a:alpha val="45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84873-FEE5-8C51-379A-D4660A84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820" y="96146"/>
              <a:ext cx="576373" cy="56027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EF43C7-F1F0-FD51-2147-6096013E2742}"/>
                </a:ext>
              </a:extLst>
            </p:cNvPr>
            <p:cNvSpPr txBox="1"/>
            <p:nvPr/>
          </p:nvSpPr>
          <p:spPr>
            <a:xfrm>
              <a:off x="763617" y="129812"/>
              <a:ext cx="106647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ADOPTING TECHNOLOGY FOR INCLUSIVE ELECTIONS: A SOLUTION OR A PROBLEM?</a:t>
              </a:r>
              <a:endPara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B41390E-B2AD-C6B1-3110-C39D745E8440}"/>
              </a:ext>
            </a:extLst>
          </p:cNvPr>
          <p:cNvSpPr/>
          <p:nvPr/>
        </p:nvSpPr>
        <p:spPr>
          <a:xfrm>
            <a:off x="-127000" y="757575"/>
            <a:ext cx="5219699" cy="656025"/>
          </a:xfrm>
          <a:prstGeom prst="rect">
            <a:avLst/>
          </a:prstGeom>
          <a:solidFill>
            <a:srgbClr val="C00000"/>
          </a:solidFill>
          <a:ln>
            <a:solidFill>
              <a:srgbClr val="AE543E"/>
            </a:solidFill>
          </a:ln>
          <a:effectLst>
            <a:outerShdw blurRad="114300" dist="127000" dir="2700000" algn="tl" rotWithShape="0">
              <a:prstClr val="black">
                <a:alpha val="47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6DDDF6-A716-05F6-0BF0-F67027DA9346}"/>
              </a:ext>
            </a:extLst>
          </p:cNvPr>
          <p:cNvSpPr txBox="1"/>
          <p:nvPr/>
        </p:nvSpPr>
        <p:spPr>
          <a:xfrm>
            <a:off x="388139" y="735513"/>
            <a:ext cx="431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AU" dirty="0"/>
              <a:t>USE OF TECHNOLOGY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F18CED-9B69-75A9-67B7-A63E44C43F29}"/>
              </a:ext>
            </a:extLst>
          </p:cNvPr>
          <p:cNvSpPr txBox="1"/>
          <p:nvPr/>
        </p:nvSpPr>
        <p:spPr>
          <a:xfrm>
            <a:off x="5026991" y="1127088"/>
            <a:ext cx="200880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000" b="1" dirty="0">
                <a:solidFill>
                  <a:srgbClr val="C00000"/>
                </a:solidFill>
                <a:cs typeface="Calibri" panose="020F0502020204030204" pitchFamily="34" charset="0"/>
              </a:rPr>
              <a:t>Country examples </a:t>
            </a:r>
            <a:r>
              <a:rPr lang="en-GB" sz="2000" dirty="0">
                <a:solidFill>
                  <a:srgbClr val="C00000"/>
                </a:solidFill>
                <a:cs typeface="Calibri" panose="020F0502020204030204" pitchFamily="34" charset="0"/>
              </a:rPr>
              <a:t>of </a:t>
            </a:r>
            <a:r>
              <a:rPr lang="en-GB" sz="2000" b="1" dirty="0">
                <a:solidFill>
                  <a:srgbClr val="C00000"/>
                </a:solidFill>
                <a:cs typeface="Calibri" panose="020F0502020204030204" pitchFamily="34" charset="0"/>
              </a:rPr>
              <a:t>unsuccessful use </a:t>
            </a:r>
            <a:r>
              <a:rPr lang="en-GB" sz="2000" dirty="0">
                <a:solidFill>
                  <a:srgbClr val="C00000"/>
                </a:solidFill>
                <a:cs typeface="Calibri" panose="020F0502020204030204" pitchFamily="34" charset="0"/>
              </a:rPr>
              <a:t>of </a:t>
            </a:r>
            <a:r>
              <a:rPr lang="en-GB" sz="2000" b="1" dirty="0">
                <a:solidFill>
                  <a:srgbClr val="C00000"/>
                </a:solidFill>
                <a:cs typeface="Calibri" panose="020F0502020204030204" pitchFamily="34" charset="0"/>
              </a:rPr>
              <a:t>technology </a:t>
            </a:r>
            <a:r>
              <a:rPr lang="en-GB" sz="2000" dirty="0">
                <a:solidFill>
                  <a:srgbClr val="C00000"/>
                </a:solidFill>
                <a:cs typeface="Calibri" panose="020F0502020204030204" pitchFamily="34" charset="0"/>
              </a:rPr>
              <a:t>in </a:t>
            </a:r>
            <a:r>
              <a:rPr lang="en-GB" sz="2000" b="1" dirty="0">
                <a:solidFill>
                  <a:srgbClr val="C00000"/>
                </a:solidFill>
                <a:cs typeface="Calibri" panose="020F0502020204030204" pitchFamily="34" charset="0"/>
              </a:rPr>
              <a:t>elections</a:t>
            </a:r>
            <a:r>
              <a:rPr lang="en-GB" sz="2000" dirty="0">
                <a:solidFill>
                  <a:srgbClr val="C00000"/>
                </a:solidFill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77FAD5-09CA-1616-EB8F-2B0343142C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299" y="2802440"/>
            <a:ext cx="4875976" cy="31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9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E4F84-8A0E-2708-96A3-62A2C8D1DC84}"/>
              </a:ext>
            </a:extLst>
          </p:cNvPr>
          <p:cNvSpPr txBox="1"/>
          <p:nvPr/>
        </p:nvSpPr>
        <p:spPr>
          <a:xfrm>
            <a:off x="6654796" y="1312809"/>
            <a:ext cx="5447479" cy="20536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630238" lvl="0" algn="just">
              <a:lnSpc>
                <a:spcPct val="107000"/>
              </a:lnSpc>
              <a:spcAft>
                <a:spcPts val="300"/>
              </a:spcAft>
              <a:defRPr>
                <a:solidFill>
                  <a:srgbClr val="1F3864"/>
                </a:solidFill>
                <a:effectLst/>
                <a:latin typeface="Merriweather" panose="02060503050406030704" pitchFamily="18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2000" b="1" dirty="0">
                <a:solidFill>
                  <a:srgbClr val="C00000"/>
                </a:solidFill>
                <a:latin typeface="+mn-lt"/>
              </a:rPr>
              <a:t>South Africa’s 2019 general election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, experienced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technical difficulties 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with the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voting system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, causing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delays 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and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long lines 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at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polling stations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. These issues were attributed to a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lack of training </a:t>
            </a:r>
            <a:r>
              <a:rPr lang="en-GB" sz="2000" dirty="0">
                <a:solidFill>
                  <a:srgbClr val="C00000"/>
                </a:solidFill>
                <a:latin typeface="+mn-lt"/>
              </a:rPr>
              <a:t>and </a:t>
            </a:r>
            <a:r>
              <a:rPr lang="en-GB" sz="2000" b="1" dirty="0">
                <a:solidFill>
                  <a:srgbClr val="C00000"/>
                </a:solidFill>
                <a:latin typeface="+mn-lt"/>
              </a:rPr>
              <a:t>inadequate preparation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4AA893-0C2C-9EDD-5295-5625259A0FDA}"/>
              </a:ext>
            </a:extLst>
          </p:cNvPr>
          <p:cNvSpPr/>
          <p:nvPr/>
        </p:nvSpPr>
        <p:spPr>
          <a:xfrm>
            <a:off x="-1" y="914226"/>
            <a:ext cx="7099301" cy="58476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143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052" name="Picture 4" descr="/Shutterstock.com">
            <a:extLst>
              <a:ext uri="{FF2B5EF4-FFF2-40B4-BE49-F238E27FC236}">
                <a16:creationId xmlns:a16="http://schemas.microsoft.com/office/drawing/2014/main" id="{2DFEBF63-ED20-326A-BA93-7CC5AB81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6E7E9"/>
              </a:clrFrom>
              <a:clrTo>
                <a:srgbClr val="E6E7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7587" y="1736350"/>
            <a:ext cx="8166887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0337AE8-4192-DE04-9A8D-F08790857956}"/>
              </a:ext>
            </a:extLst>
          </p:cNvPr>
          <p:cNvGrpSpPr/>
          <p:nvPr/>
        </p:nvGrpSpPr>
        <p:grpSpPr>
          <a:xfrm>
            <a:off x="0" y="-12922"/>
            <a:ext cx="12192000" cy="759861"/>
            <a:chOff x="0" y="-12922"/>
            <a:chExt cx="12192000" cy="75986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3A669E-F655-72DC-FDB9-0EE6CE0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2922"/>
              <a:ext cx="12192000" cy="759861"/>
            </a:xfrm>
            <a:prstGeom prst="rect">
              <a:avLst/>
            </a:prstGeom>
            <a:effectLst>
              <a:outerShdw blurRad="88900" dist="76200" dir="6000000" algn="t" rotWithShape="0">
                <a:prstClr val="black">
                  <a:alpha val="45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84873-FEE5-8C51-379A-D4660A84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820" y="96146"/>
              <a:ext cx="576373" cy="56027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EF43C7-F1F0-FD51-2147-6096013E2742}"/>
                </a:ext>
              </a:extLst>
            </p:cNvPr>
            <p:cNvSpPr txBox="1"/>
            <p:nvPr/>
          </p:nvSpPr>
          <p:spPr>
            <a:xfrm>
              <a:off x="763617" y="129812"/>
              <a:ext cx="106647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ADOPTING TECHNOLOGY FOR INCLUSIVE ELECTIONS: A SOLUTION OR A PROBLEM?</a:t>
              </a:r>
              <a:endPara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B41390E-B2AD-C6B1-3110-C39D745E8440}"/>
              </a:ext>
            </a:extLst>
          </p:cNvPr>
          <p:cNvSpPr/>
          <p:nvPr/>
        </p:nvSpPr>
        <p:spPr>
          <a:xfrm>
            <a:off x="-127000" y="757575"/>
            <a:ext cx="5219699" cy="656025"/>
          </a:xfrm>
          <a:prstGeom prst="rect">
            <a:avLst/>
          </a:prstGeom>
          <a:solidFill>
            <a:srgbClr val="C00000"/>
          </a:solidFill>
          <a:ln>
            <a:solidFill>
              <a:srgbClr val="AE543E"/>
            </a:solidFill>
          </a:ln>
          <a:effectLst>
            <a:outerShdw blurRad="114300" dist="127000" dir="2700000" algn="tl" rotWithShape="0">
              <a:prstClr val="black">
                <a:alpha val="47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6DDDF6-A716-05F6-0BF0-F67027DA9346}"/>
              </a:ext>
            </a:extLst>
          </p:cNvPr>
          <p:cNvSpPr txBox="1"/>
          <p:nvPr/>
        </p:nvSpPr>
        <p:spPr>
          <a:xfrm>
            <a:off x="388139" y="735513"/>
            <a:ext cx="431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AU" dirty="0"/>
              <a:t>USE OF TECHNOLOGY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F18CED-9B69-75A9-67B7-A63E44C43F29}"/>
              </a:ext>
            </a:extLst>
          </p:cNvPr>
          <p:cNvSpPr txBox="1"/>
          <p:nvPr/>
        </p:nvSpPr>
        <p:spPr>
          <a:xfrm>
            <a:off x="5026991" y="1127088"/>
            <a:ext cx="200880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000" b="1" dirty="0">
                <a:solidFill>
                  <a:srgbClr val="C00000"/>
                </a:solidFill>
                <a:cs typeface="Calibri" panose="020F0502020204030204" pitchFamily="34" charset="0"/>
              </a:rPr>
              <a:t>Country examples </a:t>
            </a:r>
            <a:r>
              <a:rPr lang="en-GB" sz="2000" dirty="0">
                <a:solidFill>
                  <a:srgbClr val="C00000"/>
                </a:solidFill>
                <a:cs typeface="Calibri" panose="020F0502020204030204" pitchFamily="34" charset="0"/>
              </a:rPr>
              <a:t>of </a:t>
            </a:r>
            <a:r>
              <a:rPr lang="en-GB" sz="2000" b="1" dirty="0">
                <a:solidFill>
                  <a:srgbClr val="C00000"/>
                </a:solidFill>
                <a:cs typeface="Calibri" panose="020F0502020204030204" pitchFamily="34" charset="0"/>
              </a:rPr>
              <a:t>unsuccessful use </a:t>
            </a:r>
            <a:r>
              <a:rPr lang="en-GB" sz="2000" dirty="0">
                <a:solidFill>
                  <a:srgbClr val="C00000"/>
                </a:solidFill>
                <a:cs typeface="Calibri" panose="020F0502020204030204" pitchFamily="34" charset="0"/>
              </a:rPr>
              <a:t>of </a:t>
            </a:r>
            <a:r>
              <a:rPr lang="en-GB" sz="2000" b="1" dirty="0">
                <a:solidFill>
                  <a:srgbClr val="C00000"/>
                </a:solidFill>
                <a:cs typeface="Calibri" panose="020F0502020204030204" pitchFamily="34" charset="0"/>
              </a:rPr>
              <a:t>technology </a:t>
            </a:r>
            <a:r>
              <a:rPr lang="en-GB" sz="2000" dirty="0">
                <a:solidFill>
                  <a:srgbClr val="C00000"/>
                </a:solidFill>
                <a:cs typeface="Calibri" panose="020F0502020204030204" pitchFamily="34" charset="0"/>
              </a:rPr>
              <a:t>in </a:t>
            </a:r>
            <a:r>
              <a:rPr lang="en-GB" sz="2000" b="1" dirty="0">
                <a:solidFill>
                  <a:srgbClr val="C00000"/>
                </a:solidFill>
                <a:cs typeface="Calibri" panose="020F0502020204030204" pitchFamily="34" charset="0"/>
              </a:rPr>
              <a:t>elections</a:t>
            </a:r>
            <a:r>
              <a:rPr lang="en-GB" sz="2000" dirty="0">
                <a:solidFill>
                  <a:srgbClr val="C00000"/>
                </a:solidFill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3074" name="Picture 2" descr="South Africa puts off municipal election for 4 days after court bars long  COVID delay | Reuters">
            <a:extLst>
              <a:ext uri="{FF2B5EF4-FFF2-40B4-BE49-F238E27FC236}">
                <a16:creationId xmlns:a16="http://schemas.microsoft.com/office/drawing/2014/main" id="{431F8B16-9771-DFD0-2D6A-D09C9B453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617" y="3412936"/>
            <a:ext cx="4782658" cy="331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94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E622C1C-2C6A-E39D-7809-D5C9B351BF81}"/>
              </a:ext>
            </a:extLst>
          </p:cNvPr>
          <p:cNvSpPr txBox="1"/>
          <p:nvPr/>
        </p:nvSpPr>
        <p:spPr>
          <a:xfrm>
            <a:off x="6647544" y="1350106"/>
            <a:ext cx="5341256" cy="1394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630238" lvl="0">
              <a:lnSpc>
                <a:spcPct val="107000"/>
              </a:lnSpc>
              <a:spcAft>
                <a:spcPts val="300"/>
              </a:spcAft>
              <a:defRPr sz="200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many </a:t>
            </a:r>
            <a:r>
              <a:rPr lang="en-GB" b="1" dirty="0"/>
              <a:t>considerations </a:t>
            </a:r>
            <a:r>
              <a:rPr lang="en-GB" dirty="0"/>
              <a:t>must be </a:t>
            </a:r>
            <a:r>
              <a:rPr lang="en-GB" b="1" dirty="0"/>
              <a:t>factored </a:t>
            </a:r>
            <a:r>
              <a:rPr lang="en-GB" dirty="0"/>
              <a:t>into both the </a:t>
            </a:r>
            <a:r>
              <a:rPr lang="en-GB" b="1" dirty="0"/>
              <a:t>design, introduction and maintenance </a:t>
            </a:r>
            <a:r>
              <a:rPr lang="en-GB" dirty="0"/>
              <a:t>of </a:t>
            </a:r>
            <a:r>
              <a:rPr lang="en-GB" b="1" dirty="0"/>
              <a:t>technology </a:t>
            </a:r>
            <a:r>
              <a:rPr lang="en-GB" dirty="0"/>
              <a:t>in </a:t>
            </a:r>
            <a:r>
              <a:rPr lang="en-GB" b="1" dirty="0"/>
              <a:t>support </a:t>
            </a:r>
            <a:r>
              <a:rPr lang="en-GB" dirty="0"/>
              <a:t>of a </a:t>
            </a:r>
            <a:r>
              <a:rPr lang="en-GB" b="1" dirty="0"/>
              <a:t>more inclusive election</a:t>
            </a:r>
            <a:endParaRPr lang="en-AU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F6643E-1654-3AC6-103C-0C095C21BF4C}"/>
              </a:ext>
            </a:extLst>
          </p:cNvPr>
          <p:cNvSpPr txBox="1"/>
          <p:nvPr/>
        </p:nvSpPr>
        <p:spPr>
          <a:xfrm>
            <a:off x="6647543" y="2912390"/>
            <a:ext cx="5341255" cy="17243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630238" lvl="0">
              <a:lnSpc>
                <a:spcPct val="107000"/>
              </a:lnSpc>
              <a:spcAft>
                <a:spcPts val="300"/>
              </a:spcAft>
              <a:defRPr sz="200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the </a:t>
            </a:r>
            <a:r>
              <a:rPr lang="en-GB" b="1" dirty="0"/>
              <a:t>numerous unforeseen risks </a:t>
            </a:r>
            <a:r>
              <a:rPr lang="en-GB" dirty="0"/>
              <a:t>which </a:t>
            </a:r>
            <a:r>
              <a:rPr lang="en-GB" b="1" dirty="0"/>
              <a:t>technology inherently involves </a:t>
            </a:r>
            <a:r>
              <a:rPr lang="en-GB" dirty="0"/>
              <a:t>(particularly those relating to its </a:t>
            </a:r>
            <a:r>
              <a:rPr lang="en-GB" b="1" dirty="0"/>
              <a:t>inappropriate </a:t>
            </a:r>
            <a:r>
              <a:rPr lang="en-GB" dirty="0"/>
              <a:t>or </a:t>
            </a:r>
            <a:r>
              <a:rPr lang="en-GB" b="1" dirty="0"/>
              <a:t>untimely introduction</a:t>
            </a:r>
            <a:r>
              <a:rPr lang="en-GB" dirty="0"/>
              <a:t>) must be </a:t>
            </a:r>
            <a:r>
              <a:rPr lang="en-GB" b="1" dirty="0"/>
              <a:t>carefully weighed in</a:t>
            </a:r>
            <a:endParaRPr lang="en-AU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C120ED-3700-BE47-CF4F-75B0EA6901B8}"/>
              </a:ext>
            </a:extLst>
          </p:cNvPr>
          <p:cNvSpPr txBox="1"/>
          <p:nvPr/>
        </p:nvSpPr>
        <p:spPr>
          <a:xfrm>
            <a:off x="6647543" y="4775712"/>
            <a:ext cx="5341254" cy="1394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630238" lvl="0">
              <a:lnSpc>
                <a:spcPct val="107000"/>
              </a:lnSpc>
              <a:spcAft>
                <a:spcPts val="300"/>
              </a:spcAft>
              <a:defRPr sz="200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when </a:t>
            </a:r>
            <a:r>
              <a:rPr lang="en-GB" b="1" dirty="0"/>
              <a:t>seeking </a:t>
            </a:r>
            <a:r>
              <a:rPr lang="en-GB" dirty="0"/>
              <a:t>to </a:t>
            </a:r>
            <a:r>
              <a:rPr lang="en-GB" b="1" dirty="0"/>
              <a:t>introduce technological solutions </a:t>
            </a:r>
            <a:r>
              <a:rPr lang="en-GB" dirty="0"/>
              <a:t>to </a:t>
            </a:r>
            <a:r>
              <a:rPr lang="en-GB" b="1" dirty="0"/>
              <a:t>maximise inclusion </a:t>
            </a:r>
            <a:r>
              <a:rPr lang="en-GB" dirty="0"/>
              <a:t>in their elections, how may an </a:t>
            </a:r>
            <a:r>
              <a:rPr lang="en-GB" b="1" dirty="0"/>
              <a:t>EMB effectively consider </a:t>
            </a:r>
            <a:r>
              <a:rPr lang="en-GB" dirty="0"/>
              <a:t>and </a:t>
            </a:r>
            <a:r>
              <a:rPr lang="en-GB" b="1" dirty="0"/>
              <a:t>assess all risks? </a:t>
            </a:r>
            <a:endParaRPr lang="en-AU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4AA893-0C2C-9EDD-5295-5625259A0FDA}"/>
              </a:ext>
            </a:extLst>
          </p:cNvPr>
          <p:cNvSpPr/>
          <p:nvPr/>
        </p:nvSpPr>
        <p:spPr>
          <a:xfrm>
            <a:off x="-1" y="914226"/>
            <a:ext cx="7099301" cy="58476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143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052" name="Picture 4" descr="/Shutterstock.com">
            <a:extLst>
              <a:ext uri="{FF2B5EF4-FFF2-40B4-BE49-F238E27FC236}">
                <a16:creationId xmlns:a16="http://schemas.microsoft.com/office/drawing/2014/main" id="{2DFEBF63-ED20-326A-BA93-7CC5AB81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6E7E9"/>
              </a:clrFrom>
              <a:clrTo>
                <a:srgbClr val="E6E7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7587" y="1736350"/>
            <a:ext cx="8166887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0337AE8-4192-DE04-9A8D-F08790857956}"/>
              </a:ext>
            </a:extLst>
          </p:cNvPr>
          <p:cNvGrpSpPr/>
          <p:nvPr/>
        </p:nvGrpSpPr>
        <p:grpSpPr>
          <a:xfrm>
            <a:off x="0" y="-12922"/>
            <a:ext cx="12192000" cy="759861"/>
            <a:chOff x="0" y="-12922"/>
            <a:chExt cx="12192000" cy="75986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3A669E-F655-72DC-FDB9-0EE6CE0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2922"/>
              <a:ext cx="12192000" cy="759861"/>
            </a:xfrm>
            <a:prstGeom prst="rect">
              <a:avLst/>
            </a:prstGeom>
            <a:effectLst>
              <a:outerShdw blurRad="88900" dist="76200" dir="6000000" algn="t" rotWithShape="0">
                <a:prstClr val="black">
                  <a:alpha val="45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84873-FEE5-8C51-379A-D4660A84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820" y="96146"/>
              <a:ext cx="576373" cy="56027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EF43C7-F1F0-FD51-2147-6096013E2742}"/>
                </a:ext>
              </a:extLst>
            </p:cNvPr>
            <p:cNvSpPr txBox="1"/>
            <p:nvPr/>
          </p:nvSpPr>
          <p:spPr>
            <a:xfrm>
              <a:off x="763617" y="129812"/>
              <a:ext cx="106647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ADOPTING TECHNOLOGY FOR INCLUSIVE ELECTIONS: A SOLUTION OR A PROBLEM?</a:t>
              </a:r>
              <a:endPara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B41390E-B2AD-C6B1-3110-C39D745E8440}"/>
              </a:ext>
            </a:extLst>
          </p:cNvPr>
          <p:cNvSpPr/>
          <p:nvPr/>
        </p:nvSpPr>
        <p:spPr>
          <a:xfrm>
            <a:off x="-127000" y="757575"/>
            <a:ext cx="5219699" cy="656025"/>
          </a:xfrm>
          <a:prstGeom prst="rect">
            <a:avLst/>
          </a:prstGeom>
          <a:solidFill>
            <a:srgbClr val="C00000"/>
          </a:solidFill>
          <a:ln>
            <a:solidFill>
              <a:srgbClr val="AE543E"/>
            </a:solidFill>
          </a:ln>
          <a:effectLst>
            <a:outerShdw blurRad="114300" dist="127000" dir="2700000" algn="tl" rotWithShape="0">
              <a:prstClr val="black">
                <a:alpha val="47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6DDDF6-A716-05F6-0BF0-F67027DA9346}"/>
              </a:ext>
            </a:extLst>
          </p:cNvPr>
          <p:cNvSpPr txBox="1"/>
          <p:nvPr/>
        </p:nvSpPr>
        <p:spPr>
          <a:xfrm>
            <a:off x="388139" y="735513"/>
            <a:ext cx="431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AU" dirty="0"/>
              <a:t>USE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21603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4AA893-0C2C-9EDD-5295-5625259A0FDA}"/>
              </a:ext>
            </a:extLst>
          </p:cNvPr>
          <p:cNvSpPr/>
          <p:nvPr/>
        </p:nvSpPr>
        <p:spPr>
          <a:xfrm>
            <a:off x="-1" y="914226"/>
            <a:ext cx="12192000" cy="58476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143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337AE8-4192-DE04-9A8D-F08790857956}"/>
              </a:ext>
            </a:extLst>
          </p:cNvPr>
          <p:cNvGrpSpPr/>
          <p:nvPr/>
        </p:nvGrpSpPr>
        <p:grpSpPr>
          <a:xfrm>
            <a:off x="0" y="-12922"/>
            <a:ext cx="12192000" cy="759861"/>
            <a:chOff x="0" y="-12922"/>
            <a:chExt cx="12192000" cy="75986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3A669E-F655-72DC-FDB9-0EE6CE0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2922"/>
              <a:ext cx="12192000" cy="759861"/>
            </a:xfrm>
            <a:prstGeom prst="rect">
              <a:avLst/>
            </a:prstGeom>
            <a:effectLst>
              <a:outerShdw blurRad="88900" dist="76200" dir="6000000" algn="t" rotWithShape="0">
                <a:prstClr val="black">
                  <a:alpha val="45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84873-FEE5-8C51-379A-D4660A84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820" y="96146"/>
              <a:ext cx="576373" cy="56027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EF43C7-F1F0-FD51-2147-6096013E2742}"/>
                </a:ext>
              </a:extLst>
            </p:cNvPr>
            <p:cNvSpPr txBox="1"/>
            <p:nvPr/>
          </p:nvSpPr>
          <p:spPr>
            <a:xfrm>
              <a:off x="763617" y="129812"/>
              <a:ext cx="106647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ADOPTING TECHNOLOGY FOR INCLUSIVE ELECTIONS: A SOLUTION OR A PROBLEM?</a:t>
              </a:r>
              <a:endPara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B41390E-B2AD-C6B1-3110-C39D745E8440}"/>
              </a:ext>
            </a:extLst>
          </p:cNvPr>
          <p:cNvSpPr/>
          <p:nvPr/>
        </p:nvSpPr>
        <p:spPr>
          <a:xfrm>
            <a:off x="-127000" y="757575"/>
            <a:ext cx="5219699" cy="656025"/>
          </a:xfrm>
          <a:prstGeom prst="rect">
            <a:avLst/>
          </a:prstGeom>
          <a:solidFill>
            <a:srgbClr val="C00000"/>
          </a:solidFill>
          <a:ln>
            <a:solidFill>
              <a:srgbClr val="AE543E"/>
            </a:solidFill>
          </a:ln>
          <a:effectLst>
            <a:outerShdw blurRad="114300" dist="127000" dir="2700000" algn="tl" rotWithShape="0">
              <a:prstClr val="black">
                <a:alpha val="47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6DDDF6-A716-05F6-0BF0-F67027DA9346}"/>
              </a:ext>
            </a:extLst>
          </p:cNvPr>
          <p:cNvSpPr txBox="1"/>
          <p:nvPr/>
        </p:nvSpPr>
        <p:spPr>
          <a:xfrm>
            <a:off x="388139" y="735513"/>
            <a:ext cx="431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AU" dirty="0"/>
              <a:t>USE OF TECHNOLOGY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086A3-F783-4AAD-F50B-F01EC3C9968B}"/>
              </a:ext>
            </a:extLst>
          </p:cNvPr>
          <p:cNvSpPr txBox="1"/>
          <p:nvPr/>
        </p:nvSpPr>
        <p:spPr>
          <a:xfrm>
            <a:off x="127820" y="1451893"/>
            <a:ext cx="11919037" cy="4469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Does the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technological solution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contribute to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enhance 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inclusion 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of all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eligible voters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their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equal access 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to, and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participation 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in, the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franchise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A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Does it enjoy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public trust 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broad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political consensus 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obtained through the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meaningful engagement 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all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key electoral stakeholders 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its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design 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 </a:t>
            </a:r>
            <a:endParaRPr lang="en-A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Is it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fit for the purpose 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that it was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designed to achieve 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and the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service 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that it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must provide 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the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electorate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A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Was 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developed locally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independently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so that it is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best tailored 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the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specific needs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cultural context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existing capacities 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infrastructure 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 which it must be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deployed, maintained and sustained 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over </a:t>
            </a:r>
            <a:r>
              <a:rPr lang="en-AU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multiple election cycles</a:t>
            </a:r>
            <a:r>
              <a:rPr lang="en-AU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GB" sz="2000" dirty="0">
                <a:solidFill>
                  <a:srgbClr val="1F386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Is the </a:t>
            </a:r>
            <a:r>
              <a:rPr lang="en-GB" sz="2000" b="1" dirty="0">
                <a:solidFill>
                  <a:srgbClr val="1F386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timing of its deployment opportune and realistic</a:t>
            </a:r>
            <a:r>
              <a:rPr lang="en-GB" sz="2000" dirty="0">
                <a:solidFill>
                  <a:srgbClr val="1F386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GB" sz="2000" dirty="0">
                <a:solidFill>
                  <a:srgbClr val="1F386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Is it </a:t>
            </a:r>
            <a:r>
              <a:rPr lang="en-GB" sz="2000" b="1" dirty="0">
                <a:solidFill>
                  <a:srgbClr val="1F386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efficient, affordable, upgradable, cost effective</a:t>
            </a:r>
            <a:r>
              <a:rPr lang="en-GB" sz="2000" dirty="0">
                <a:solidFill>
                  <a:srgbClr val="1F386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does it seek to </a:t>
            </a:r>
            <a:r>
              <a:rPr lang="en-GB" sz="2000" b="1" dirty="0">
                <a:solidFill>
                  <a:srgbClr val="1F386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achieve </a:t>
            </a:r>
            <a:r>
              <a:rPr lang="en-GB" sz="2000" dirty="0">
                <a:solidFill>
                  <a:srgbClr val="1F386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2000" b="1" dirty="0">
                <a:solidFill>
                  <a:srgbClr val="1F386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maximum results </a:t>
            </a:r>
            <a:r>
              <a:rPr lang="en-GB" sz="2000" dirty="0">
                <a:solidFill>
                  <a:srgbClr val="1F386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at the </a:t>
            </a:r>
            <a:r>
              <a:rPr lang="en-GB" sz="2000" b="1" dirty="0">
                <a:solidFill>
                  <a:srgbClr val="1F386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lowest cost</a:t>
            </a:r>
            <a:r>
              <a:rPr lang="en-GB" sz="2000" dirty="0">
                <a:solidFill>
                  <a:srgbClr val="1F386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387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82AA5FC-B769-2467-90D7-4BE4264B71FE}"/>
              </a:ext>
            </a:extLst>
          </p:cNvPr>
          <p:cNvSpPr txBox="1"/>
          <p:nvPr/>
        </p:nvSpPr>
        <p:spPr>
          <a:xfrm>
            <a:off x="8164616" y="803714"/>
            <a:ext cx="3856546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447675">
              <a:defRPr sz="2000"/>
            </a:lvl1pPr>
          </a:lstStyle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its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policies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principles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processes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institutions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are exposed to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constant assessment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adaptation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improvement</a:t>
            </a:r>
            <a:endParaRPr lang="en-A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BCB0A6-93E7-0CE6-704A-2AFF3E1720EC}"/>
              </a:ext>
            </a:extLst>
          </p:cNvPr>
          <p:cNvSpPr txBox="1"/>
          <p:nvPr/>
        </p:nvSpPr>
        <p:spPr>
          <a:xfrm>
            <a:off x="8164616" y="2574840"/>
            <a:ext cx="3856546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447675">
              <a:defRPr sz="2000"/>
            </a:lvl1pPr>
          </a:lstStyle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in order to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meet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reflect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concerns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needs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values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of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societies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, as they change over time,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democracy must constantly evolve </a:t>
            </a:r>
            <a:endParaRPr lang="en-A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96AD78-EBC8-B925-ED3E-58B41F924A72}"/>
              </a:ext>
            </a:extLst>
          </p:cNvPr>
          <p:cNvSpPr txBox="1"/>
          <p:nvPr/>
        </p:nvSpPr>
        <p:spPr>
          <a:xfrm>
            <a:off x="8164615" y="4366070"/>
            <a:ext cx="3856547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47675"/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all voices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to be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heard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all citizens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have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equal opportunities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participate in decision-making processes, democracy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must be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inclusive</a:t>
            </a:r>
            <a:endParaRPr lang="en-A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57085CC-75ED-7E57-1FFA-1891F4B63166}"/>
              </a:ext>
            </a:extLst>
          </p:cNvPr>
          <p:cNvGrpSpPr/>
          <p:nvPr/>
        </p:nvGrpSpPr>
        <p:grpSpPr>
          <a:xfrm>
            <a:off x="170838" y="349619"/>
            <a:ext cx="8219768" cy="5519148"/>
            <a:chOff x="170838" y="349619"/>
            <a:chExt cx="8219768" cy="5519148"/>
          </a:xfrm>
          <a:effectLst>
            <a:outerShdw blurRad="114300" dist="76200" algn="l" rotWithShape="0">
              <a:prstClr val="black">
                <a:alpha val="55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C12BA1-1CFA-CDD7-6B31-E2369076E591}"/>
                </a:ext>
              </a:extLst>
            </p:cNvPr>
            <p:cNvSpPr/>
            <p:nvPr/>
          </p:nvSpPr>
          <p:spPr>
            <a:xfrm>
              <a:off x="170838" y="349619"/>
              <a:ext cx="8219768" cy="5366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rgbClr val="AE543E"/>
                </a:solidFill>
              </a:endParaRPr>
            </a:p>
          </p:txBody>
        </p:sp>
        <p:pic>
          <p:nvPicPr>
            <p:cNvPr id="1026" name="Picture 2" descr="The evolution of democracy and society - The Daily Guardian">
              <a:extLst>
                <a:ext uri="{FF2B5EF4-FFF2-40B4-BE49-F238E27FC236}">
                  <a16:creationId xmlns:a16="http://schemas.microsoft.com/office/drawing/2014/main" id="{F6797025-60B5-A11C-15DA-6615D3E7E3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38" y="906953"/>
              <a:ext cx="8219768" cy="4961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7B922B-4259-51B5-F0A3-E340F196F242}"/>
              </a:ext>
            </a:extLst>
          </p:cNvPr>
          <p:cNvGrpSpPr/>
          <p:nvPr/>
        </p:nvGrpSpPr>
        <p:grpSpPr>
          <a:xfrm>
            <a:off x="0" y="-12922"/>
            <a:ext cx="12192000" cy="759861"/>
            <a:chOff x="0" y="-12922"/>
            <a:chExt cx="12192000" cy="75986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3A669E-F655-72DC-FDB9-0EE6CE0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2922"/>
              <a:ext cx="12192000" cy="759861"/>
            </a:xfrm>
            <a:prstGeom prst="rect">
              <a:avLst/>
            </a:prstGeom>
            <a:effectLst>
              <a:outerShdw blurRad="88900" dist="76200" dir="6000000" algn="t" rotWithShape="0">
                <a:prstClr val="black">
                  <a:alpha val="45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84873-FEE5-8C51-379A-D4660A84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820" y="96146"/>
              <a:ext cx="576373" cy="56027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EF43C7-F1F0-FD51-2147-6096013E2742}"/>
                </a:ext>
              </a:extLst>
            </p:cNvPr>
            <p:cNvSpPr txBox="1"/>
            <p:nvPr/>
          </p:nvSpPr>
          <p:spPr>
            <a:xfrm>
              <a:off x="763617" y="129812"/>
              <a:ext cx="106647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ADOPTING TECHNOLOGY FOR INCLUSIVE ELECTIONS: A SOLUTION OR A PROBLEM?</a:t>
              </a:r>
              <a:endPara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B41390E-B2AD-C6B1-3110-C39D745E8440}"/>
              </a:ext>
            </a:extLst>
          </p:cNvPr>
          <p:cNvSpPr/>
          <p:nvPr/>
        </p:nvSpPr>
        <p:spPr>
          <a:xfrm>
            <a:off x="-533400" y="5683164"/>
            <a:ext cx="8813800" cy="1058192"/>
          </a:xfrm>
          <a:prstGeom prst="rect">
            <a:avLst/>
          </a:prstGeom>
          <a:solidFill>
            <a:srgbClr val="AE543E"/>
          </a:solidFill>
          <a:ln>
            <a:solidFill>
              <a:srgbClr val="AE54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45101-4C38-4C67-1F3A-B6A8065DEAB3}"/>
              </a:ext>
            </a:extLst>
          </p:cNvPr>
          <p:cNvSpPr txBox="1"/>
          <p:nvPr/>
        </p:nvSpPr>
        <p:spPr>
          <a:xfrm>
            <a:off x="1130300" y="5890144"/>
            <a:ext cx="79932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PROCESS IN A CONTINUOUS EVOLUTION</a:t>
            </a:r>
            <a:endParaRPr lang="en-A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25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 animBg="1"/>
      <p:bldP spid="22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4AA893-0C2C-9EDD-5295-5625259A0FDA}"/>
              </a:ext>
            </a:extLst>
          </p:cNvPr>
          <p:cNvSpPr/>
          <p:nvPr/>
        </p:nvSpPr>
        <p:spPr>
          <a:xfrm>
            <a:off x="-1" y="914226"/>
            <a:ext cx="12192000" cy="58476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143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337AE8-4192-DE04-9A8D-F08790857956}"/>
              </a:ext>
            </a:extLst>
          </p:cNvPr>
          <p:cNvGrpSpPr/>
          <p:nvPr/>
        </p:nvGrpSpPr>
        <p:grpSpPr>
          <a:xfrm>
            <a:off x="0" y="-12922"/>
            <a:ext cx="12192000" cy="759861"/>
            <a:chOff x="0" y="-12922"/>
            <a:chExt cx="12192000" cy="75986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3A669E-F655-72DC-FDB9-0EE6CE0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2922"/>
              <a:ext cx="12192000" cy="759861"/>
            </a:xfrm>
            <a:prstGeom prst="rect">
              <a:avLst/>
            </a:prstGeom>
            <a:effectLst>
              <a:outerShdw blurRad="88900" dist="76200" dir="6000000" algn="t" rotWithShape="0">
                <a:prstClr val="black">
                  <a:alpha val="45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84873-FEE5-8C51-379A-D4660A84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820" y="96146"/>
              <a:ext cx="576373" cy="56027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EF43C7-F1F0-FD51-2147-6096013E2742}"/>
                </a:ext>
              </a:extLst>
            </p:cNvPr>
            <p:cNvSpPr txBox="1"/>
            <p:nvPr/>
          </p:nvSpPr>
          <p:spPr>
            <a:xfrm>
              <a:off x="763617" y="129812"/>
              <a:ext cx="106647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ADOPTING TECHNOLOGY FOR INCLUSIVE ELECTIONS: A SOLUTION OR A PROBLEM?</a:t>
              </a:r>
              <a:endPara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B41390E-B2AD-C6B1-3110-C39D745E8440}"/>
              </a:ext>
            </a:extLst>
          </p:cNvPr>
          <p:cNvSpPr/>
          <p:nvPr/>
        </p:nvSpPr>
        <p:spPr>
          <a:xfrm>
            <a:off x="-127000" y="757575"/>
            <a:ext cx="5219699" cy="656025"/>
          </a:xfrm>
          <a:prstGeom prst="rect">
            <a:avLst/>
          </a:prstGeom>
          <a:solidFill>
            <a:srgbClr val="C00000"/>
          </a:solidFill>
          <a:ln>
            <a:solidFill>
              <a:srgbClr val="AE543E"/>
            </a:solidFill>
          </a:ln>
          <a:effectLst>
            <a:outerShdw blurRad="114300" dist="127000" dir="2700000" algn="tl" rotWithShape="0">
              <a:prstClr val="black">
                <a:alpha val="47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6DDDF6-A716-05F6-0BF0-F67027DA9346}"/>
              </a:ext>
            </a:extLst>
          </p:cNvPr>
          <p:cNvSpPr txBox="1"/>
          <p:nvPr/>
        </p:nvSpPr>
        <p:spPr>
          <a:xfrm>
            <a:off x="388139" y="735513"/>
            <a:ext cx="431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AU" dirty="0"/>
              <a:t>USE OF TECHNOLOGY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086A3-F783-4AAD-F50B-F01EC3C9968B}"/>
              </a:ext>
            </a:extLst>
          </p:cNvPr>
          <p:cNvSpPr txBox="1"/>
          <p:nvPr/>
        </p:nvSpPr>
        <p:spPr>
          <a:xfrm>
            <a:off x="127820" y="1381844"/>
            <a:ext cx="11846466" cy="4589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 the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adopted solution flexible enough 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be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adapted 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existing legal framework 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 can it be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realistically introduced 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through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 election regulations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 it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user-friendly, simple, and understandable 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those having to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use it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both on the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operator/user’s ends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Does it offer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appropriate safeguards 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guarantee 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its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ethical, transparent, professional and unbiassed use 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by those having to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operate 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it? </a:t>
            </a: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 it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reliable 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secure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having been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developed 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through extensive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testing, auditing, verification 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certification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Has its introduction been based on a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realistic assessment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comparative research/analysis 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similar systems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practices 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experiences 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other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jurisdictions</a:t>
            </a:r>
            <a:r>
              <a:rPr lang="en-GB" sz="2000" b="1" dirty="0">
                <a:solidFill>
                  <a:srgbClr val="1F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1F38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nd on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learning 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from their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successes 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failures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Does it ensure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transparency 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while simultaneously maintaining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secrecy 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privacy 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especially where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sensitive data 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 processed?</a:t>
            </a: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"/>
            </a:pP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Has its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maximum usability 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been ensured, by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training 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those having to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operate 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and by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informing 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educating 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electorate on </a:t>
            </a:r>
            <a:r>
              <a:rPr lang="en-GB" sz="2000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its use</a:t>
            </a:r>
            <a:r>
              <a:rPr lang="en-GB" sz="2000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958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2C87A36-CD2C-E641-7E76-5376012DAE75}"/>
              </a:ext>
            </a:extLst>
          </p:cNvPr>
          <p:cNvSpPr txBox="1"/>
          <p:nvPr/>
        </p:nvSpPr>
        <p:spPr>
          <a:xfrm>
            <a:off x="7620000" y="1707613"/>
            <a:ext cx="4444180" cy="1724318"/>
          </a:xfrm>
          <a:prstGeom prst="rect">
            <a:avLst/>
          </a:prstGeom>
          <a:solidFill>
            <a:srgbClr val="E5E0DB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630238" lvl="0">
              <a:lnSpc>
                <a:spcPct val="107000"/>
              </a:lnSpc>
              <a:spcAft>
                <a:spcPts val="300"/>
              </a:spcAft>
              <a:defRPr sz="200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54483E"/>
                </a:solidFill>
              </a:rPr>
              <a:t>the </a:t>
            </a:r>
            <a:r>
              <a:rPr lang="en-GB" b="1" dirty="0">
                <a:solidFill>
                  <a:srgbClr val="54483E"/>
                </a:solidFill>
              </a:rPr>
              <a:t>benefits </a:t>
            </a:r>
            <a:r>
              <a:rPr lang="en-GB" dirty="0">
                <a:solidFill>
                  <a:srgbClr val="54483E"/>
                </a:solidFill>
              </a:rPr>
              <a:t>involved in the </a:t>
            </a:r>
            <a:r>
              <a:rPr lang="en-GB" b="1" dirty="0">
                <a:solidFill>
                  <a:srgbClr val="54483E"/>
                </a:solidFill>
              </a:rPr>
              <a:t>inevitable increase </a:t>
            </a:r>
            <a:r>
              <a:rPr lang="en-GB" dirty="0">
                <a:solidFill>
                  <a:srgbClr val="54483E"/>
                </a:solidFill>
              </a:rPr>
              <a:t>in the </a:t>
            </a:r>
            <a:r>
              <a:rPr lang="en-GB" b="1" dirty="0">
                <a:solidFill>
                  <a:srgbClr val="54483E"/>
                </a:solidFill>
              </a:rPr>
              <a:t>use of technology </a:t>
            </a:r>
            <a:r>
              <a:rPr lang="en-GB" dirty="0">
                <a:solidFill>
                  <a:srgbClr val="54483E"/>
                </a:solidFill>
              </a:rPr>
              <a:t>to support </a:t>
            </a:r>
            <a:r>
              <a:rPr lang="en-GB" b="1" dirty="0">
                <a:solidFill>
                  <a:srgbClr val="54483E"/>
                </a:solidFill>
              </a:rPr>
              <a:t>electoral inclusion </a:t>
            </a:r>
            <a:r>
              <a:rPr lang="en-GB" dirty="0">
                <a:solidFill>
                  <a:srgbClr val="54483E"/>
                </a:solidFill>
              </a:rPr>
              <a:t>are </a:t>
            </a:r>
            <a:r>
              <a:rPr lang="en-GB" b="1" dirty="0">
                <a:solidFill>
                  <a:srgbClr val="54483E"/>
                </a:solidFill>
              </a:rPr>
              <a:t>manyfold </a:t>
            </a:r>
            <a:r>
              <a:rPr lang="en-GB" dirty="0">
                <a:solidFill>
                  <a:srgbClr val="54483E"/>
                </a:solidFill>
              </a:rPr>
              <a:t>and </a:t>
            </a:r>
            <a:r>
              <a:rPr lang="en-GB" b="1" dirty="0">
                <a:solidFill>
                  <a:srgbClr val="54483E"/>
                </a:solidFill>
              </a:rPr>
              <a:t>obvious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9165DA-8A23-4DC6-7F56-7B4C0C06FE14}"/>
              </a:ext>
            </a:extLst>
          </p:cNvPr>
          <p:cNvSpPr txBox="1"/>
          <p:nvPr/>
        </p:nvSpPr>
        <p:spPr>
          <a:xfrm>
            <a:off x="7620000" y="3586692"/>
            <a:ext cx="4444180" cy="1394997"/>
          </a:xfrm>
          <a:prstGeom prst="rect">
            <a:avLst/>
          </a:prstGeom>
          <a:solidFill>
            <a:srgbClr val="E5E0DB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630238" lvl="0">
              <a:lnSpc>
                <a:spcPct val="107000"/>
              </a:lnSpc>
              <a:spcAft>
                <a:spcPts val="300"/>
              </a:spcAft>
              <a:defRPr sz="200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b="1" dirty="0">
                <a:solidFill>
                  <a:srgbClr val="54483E"/>
                </a:solidFill>
              </a:rPr>
              <a:t>EMBs </a:t>
            </a:r>
            <a:r>
              <a:rPr lang="en-GB" dirty="0">
                <a:solidFill>
                  <a:srgbClr val="54483E"/>
                </a:solidFill>
              </a:rPr>
              <a:t>should </a:t>
            </a:r>
            <a:r>
              <a:rPr lang="en-GB" b="1" dirty="0">
                <a:solidFill>
                  <a:srgbClr val="54483E"/>
                </a:solidFill>
              </a:rPr>
              <a:t>continue </a:t>
            </a:r>
            <a:r>
              <a:rPr lang="en-GB" dirty="0">
                <a:solidFill>
                  <a:srgbClr val="54483E"/>
                </a:solidFill>
              </a:rPr>
              <a:t>to </a:t>
            </a:r>
            <a:r>
              <a:rPr lang="en-GB" b="1" dirty="0">
                <a:solidFill>
                  <a:srgbClr val="54483E"/>
                </a:solidFill>
              </a:rPr>
              <a:t>carefully consider </a:t>
            </a:r>
            <a:r>
              <a:rPr lang="en-GB" dirty="0">
                <a:solidFill>
                  <a:srgbClr val="54483E"/>
                </a:solidFill>
              </a:rPr>
              <a:t>the </a:t>
            </a:r>
            <a:r>
              <a:rPr lang="en-GB" b="1" dirty="0">
                <a:solidFill>
                  <a:srgbClr val="54483E"/>
                </a:solidFill>
              </a:rPr>
              <a:t>tensions </a:t>
            </a:r>
            <a:r>
              <a:rPr lang="en-GB" dirty="0">
                <a:solidFill>
                  <a:srgbClr val="54483E"/>
                </a:solidFill>
              </a:rPr>
              <a:t>that </a:t>
            </a:r>
            <a:r>
              <a:rPr lang="en-GB" b="1" dirty="0">
                <a:solidFill>
                  <a:srgbClr val="54483E"/>
                </a:solidFill>
              </a:rPr>
              <a:t>often arise </a:t>
            </a:r>
            <a:r>
              <a:rPr lang="en-GB" dirty="0">
                <a:solidFill>
                  <a:srgbClr val="54483E"/>
                </a:solidFill>
              </a:rPr>
              <a:t>in the </a:t>
            </a:r>
            <a:r>
              <a:rPr lang="en-GB" b="1" dirty="0">
                <a:solidFill>
                  <a:srgbClr val="54483E"/>
                </a:solidFill>
              </a:rPr>
              <a:t>management </a:t>
            </a:r>
            <a:r>
              <a:rPr lang="en-GB" dirty="0">
                <a:solidFill>
                  <a:srgbClr val="54483E"/>
                </a:solidFill>
              </a:rPr>
              <a:t>of </a:t>
            </a:r>
            <a:r>
              <a:rPr lang="en-GB" b="1" dirty="0">
                <a:solidFill>
                  <a:srgbClr val="54483E"/>
                </a:solidFill>
              </a:rPr>
              <a:t>elections</a:t>
            </a:r>
          </a:p>
        </p:txBody>
      </p:sp>
      <p:pic>
        <p:nvPicPr>
          <p:cNvPr id="12290" name="Picture 2" descr="Advantages in the Advancement of Technology | by Jenna Kuhnle | Exploration  | Medium">
            <a:extLst>
              <a:ext uri="{FF2B5EF4-FFF2-40B4-BE49-F238E27FC236}">
                <a16:creationId xmlns:a16="http://schemas.microsoft.com/office/drawing/2014/main" id="{C402E9E3-3DED-B7ED-4F9B-4266B3BCC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0" y="799158"/>
            <a:ext cx="7994650" cy="56878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14300" dir="2700000" algn="tl" rotWithShape="0">
              <a:prstClr val="black">
                <a:alpha val="55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3B4DCF5-760E-AE33-772D-6D159DCB1C00}"/>
              </a:ext>
            </a:extLst>
          </p:cNvPr>
          <p:cNvGrpSpPr/>
          <p:nvPr/>
        </p:nvGrpSpPr>
        <p:grpSpPr>
          <a:xfrm>
            <a:off x="0" y="-12922"/>
            <a:ext cx="12192000" cy="759861"/>
            <a:chOff x="0" y="-12922"/>
            <a:chExt cx="12192000" cy="7598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F1B70B-16A9-152E-2D11-1669C0DFC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2922"/>
              <a:ext cx="12192000" cy="759861"/>
            </a:xfrm>
            <a:prstGeom prst="rect">
              <a:avLst/>
            </a:prstGeom>
            <a:effectLst>
              <a:outerShdw blurRad="88900" dist="76200" dir="6000000" algn="t" rotWithShape="0">
                <a:prstClr val="black">
                  <a:alpha val="45000"/>
                </a:prst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E125EB-7F45-B266-0DD5-35D8489C7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820" y="96146"/>
              <a:ext cx="576373" cy="56027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B4688D-E09A-83A4-0BBF-9F7F8962122D}"/>
                </a:ext>
              </a:extLst>
            </p:cNvPr>
            <p:cNvSpPr txBox="1"/>
            <p:nvPr/>
          </p:nvSpPr>
          <p:spPr>
            <a:xfrm>
              <a:off x="763617" y="129812"/>
              <a:ext cx="106647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ADOPTING TECHNOLOGY FOR INCLUSIVE ELECTIONS: A SOLUTION OR A PROBLEM?</a:t>
              </a:r>
              <a:endPara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4099934-D7C3-2E80-B741-54FD164B86D2}"/>
              </a:ext>
            </a:extLst>
          </p:cNvPr>
          <p:cNvSpPr/>
          <p:nvPr/>
        </p:nvSpPr>
        <p:spPr>
          <a:xfrm>
            <a:off x="-533400" y="5683164"/>
            <a:ext cx="8521700" cy="1058192"/>
          </a:xfrm>
          <a:prstGeom prst="rect">
            <a:avLst/>
          </a:prstGeom>
          <a:solidFill>
            <a:srgbClr val="998675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CF7EB6-84A0-2A89-1A33-3A1EEF8DD5AD}"/>
              </a:ext>
            </a:extLst>
          </p:cNvPr>
          <p:cNvSpPr txBox="1"/>
          <p:nvPr/>
        </p:nvSpPr>
        <p:spPr>
          <a:xfrm>
            <a:off x="469900" y="5890144"/>
            <a:ext cx="75184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OF TECHNOLOGY</a:t>
            </a:r>
            <a:endParaRPr lang="en-A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45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92A72FC-36C9-A6DA-3B70-B41CD9EA0A72}"/>
              </a:ext>
            </a:extLst>
          </p:cNvPr>
          <p:cNvSpPr/>
          <p:nvPr/>
        </p:nvSpPr>
        <p:spPr>
          <a:xfrm>
            <a:off x="-10234" y="746939"/>
            <a:ext cx="5968180" cy="5515225"/>
          </a:xfrm>
          <a:prstGeom prst="rect">
            <a:avLst/>
          </a:prstGeom>
          <a:solidFill>
            <a:srgbClr val="C9E8ED"/>
          </a:solidFill>
          <a:ln>
            <a:noFill/>
          </a:ln>
          <a:effectLst>
            <a:outerShdw blurRad="127000" dist="1143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82204E-167C-5E5E-B0B7-2FDEDACDB6CE}"/>
              </a:ext>
            </a:extLst>
          </p:cNvPr>
          <p:cNvSpPr/>
          <p:nvPr/>
        </p:nvSpPr>
        <p:spPr>
          <a:xfrm>
            <a:off x="6234055" y="734210"/>
            <a:ext cx="5957945" cy="5527953"/>
          </a:xfrm>
          <a:prstGeom prst="rect">
            <a:avLst/>
          </a:prstGeom>
          <a:solidFill>
            <a:srgbClr val="C9E8ED"/>
          </a:solidFill>
          <a:ln>
            <a:noFill/>
          </a:ln>
          <a:effectLst>
            <a:outerShdw blurRad="127000" dist="1143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F35FA-B31C-362F-CCCF-E17583494C5B}"/>
              </a:ext>
            </a:extLst>
          </p:cNvPr>
          <p:cNvSpPr txBox="1"/>
          <p:nvPr/>
        </p:nvSpPr>
        <p:spPr>
          <a:xfrm>
            <a:off x="2250252" y="376285"/>
            <a:ext cx="7829551" cy="769441"/>
          </a:xfrm>
          <a:prstGeom prst="rect">
            <a:avLst/>
          </a:prstGeom>
          <a:solidFill>
            <a:schemeClr val="bg2"/>
          </a:solidFill>
          <a:ln w="3175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GB" dirty="0"/>
          </a:p>
          <a:p>
            <a:r>
              <a:rPr lang="en-GB" sz="2000" b="0" dirty="0"/>
              <a:t>key among these </a:t>
            </a:r>
            <a:r>
              <a:rPr lang="en-GB" sz="2000" dirty="0"/>
              <a:t>tensions </a:t>
            </a:r>
            <a:r>
              <a:rPr lang="en-GB" sz="2000" b="0" dirty="0"/>
              <a:t>is the </a:t>
            </a:r>
            <a:r>
              <a:rPr lang="en-GB" sz="2000" dirty="0"/>
              <a:t>EMB’s ability </a:t>
            </a:r>
            <a:r>
              <a:rPr lang="en-GB" sz="2000" b="0" dirty="0"/>
              <a:t>to </a:t>
            </a:r>
            <a:r>
              <a:rPr lang="en-GB" sz="2000" dirty="0"/>
              <a:t>navigate between: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1CBA2-3206-EC3D-4D72-326C046A785C}"/>
              </a:ext>
            </a:extLst>
          </p:cNvPr>
          <p:cNvSpPr/>
          <p:nvPr/>
        </p:nvSpPr>
        <p:spPr>
          <a:xfrm>
            <a:off x="-432615" y="5994943"/>
            <a:ext cx="6389745" cy="656025"/>
          </a:xfrm>
          <a:prstGeom prst="rect">
            <a:avLst/>
          </a:prstGeom>
          <a:solidFill>
            <a:srgbClr val="C00000"/>
          </a:solidFill>
          <a:ln>
            <a:solidFill>
              <a:srgbClr val="AE543E"/>
            </a:solidFill>
          </a:ln>
          <a:effectLst>
            <a:outerShdw blurRad="114300" dist="127000" dir="2700000" algn="tl" rotWithShape="0">
              <a:prstClr val="black">
                <a:alpha val="47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C07E15-68C1-118F-A915-73F6D5E7CAAC}"/>
              </a:ext>
            </a:extLst>
          </p:cNvPr>
          <p:cNvSpPr txBox="1"/>
          <p:nvPr/>
        </p:nvSpPr>
        <p:spPr>
          <a:xfrm>
            <a:off x="127820" y="5969776"/>
            <a:ext cx="5332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r>
              <a:rPr lang="en-AU" sz="3200" dirty="0"/>
              <a:t>THE PARTICIPATION DIVIDEND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B4DCF5-760E-AE33-772D-6D159DCB1C00}"/>
              </a:ext>
            </a:extLst>
          </p:cNvPr>
          <p:cNvGrpSpPr/>
          <p:nvPr/>
        </p:nvGrpSpPr>
        <p:grpSpPr>
          <a:xfrm>
            <a:off x="0" y="-12922"/>
            <a:ext cx="12192000" cy="759861"/>
            <a:chOff x="0" y="-12922"/>
            <a:chExt cx="12192000" cy="7598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F1B70B-16A9-152E-2D11-1669C0DFC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2922"/>
              <a:ext cx="12192000" cy="759861"/>
            </a:xfrm>
            <a:prstGeom prst="rect">
              <a:avLst/>
            </a:prstGeom>
            <a:effectLst>
              <a:outerShdw blurRad="88900" dist="76200" dir="6000000" algn="t" rotWithShape="0">
                <a:prstClr val="black">
                  <a:alpha val="45000"/>
                </a:prst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E125EB-7F45-B266-0DD5-35D8489C7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820" y="96146"/>
              <a:ext cx="576373" cy="56027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B4688D-E09A-83A4-0BBF-9F7F8962122D}"/>
                </a:ext>
              </a:extLst>
            </p:cNvPr>
            <p:cNvSpPr txBox="1"/>
            <p:nvPr/>
          </p:nvSpPr>
          <p:spPr>
            <a:xfrm>
              <a:off x="763617" y="129812"/>
              <a:ext cx="106647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ADOPTING TECHNOLOGY FOR INCLUSIVE ELECTIONS: A SOLUTION OR A PROBLEM?</a:t>
              </a:r>
              <a:endPara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C610FEE-D6DA-9BD4-6580-E8BDB36D70F6}"/>
              </a:ext>
            </a:extLst>
          </p:cNvPr>
          <p:cNvSpPr txBox="1"/>
          <p:nvPr/>
        </p:nvSpPr>
        <p:spPr>
          <a:xfrm>
            <a:off x="355732" y="1176875"/>
            <a:ext cx="52068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efforts for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greater inclusion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accessibility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and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voting convenience </a:t>
            </a:r>
            <a:endParaRPr lang="en-A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8" name="Picture 4" descr="92 Vote Drop Box Illustrations &amp; Clip Art - iStock">
            <a:extLst>
              <a:ext uri="{FF2B5EF4-FFF2-40B4-BE49-F238E27FC236}">
                <a16:creationId xmlns:a16="http://schemas.microsoft.com/office/drawing/2014/main" id="{8230A718-C498-2A65-D9F7-CA226C220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29" b="96078" l="9804" r="91830">
                        <a14:foregroundMark x1="66802" y1="8481" x2="66503" y2="43627"/>
                        <a14:foregroundMark x1="66503" y1="43627" x2="66830" y2="44444"/>
                        <a14:foregroundMark x1="64216" y1="10458" x2="65196" y2="52614"/>
                        <a14:foregroundMark x1="65196" y1="52614" x2="64869" y2="53595"/>
                        <a14:foregroundMark x1="66503" y1="27614" x2="72876" y2="27288"/>
                        <a14:foregroundMark x1="54412" y1="28595" x2="65196" y2="27941"/>
                        <a14:foregroundMark x1="67157" y1="42484" x2="66503" y2="58987"/>
                        <a14:foregroundMark x1="44444" y1="32843" x2="62255" y2="29739"/>
                        <a14:foregroundMark x1="62255" y1="29739" x2="62255" y2="29575"/>
                        <a14:foregroundMark x1="43464" y1="35784" x2="37255" y2="44118"/>
                        <a14:foregroundMark x1="36275" y1="32843" x2="37255" y2="42157"/>
                        <a14:foregroundMark x1="48203" y1="15359" x2="24673" y2="32843"/>
                        <a14:foregroundMark x1="55065" y1="37582" x2="55065" y2="77451"/>
                        <a14:foregroundMark x1="90811" y1="41397" x2="84428" y2="82304"/>
                        <a14:foregroundMark x1="91415" y1="37529" x2="91305" y2="38235"/>
                        <a14:foregroundMark x1="65523" y1="9477" x2="69281" y2="15850"/>
                        <a14:foregroundMark x1="64216" y1="11111" x2="59641" y2="20098"/>
                        <a14:foregroundMark x1="60621" y1="93464" x2="61275" y2="96078"/>
                        <a14:foregroundMark x1="70098" y1="93301" x2="70098" y2="93301"/>
                        <a14:backgroundMark x1="13889" y1="52288" x2="32843" y2="51797"/>
                        <a14:backgroundMark x1="32843" y1="51797" x2="46405" y2="53268"/>
                        <a14:backgroundMark x1="46405" y1="53595" x2="42810" y2="86275"/>
                        <a14:backgroundMark x1="25654" y1="54575" x2="29085" y2="92484"/>
                        <a14:backgroundMark x1="19444" y1="90523" x2="48203" y2="83987"/>
                        <a14:backgroundMark x1="82353" y1="85294" x2="82353" y2="85294"/>
                        <a14:backgroundMark x1="83987" y1="84967" x2="83987" y2="84967"/>
                        <a14:backgroundMark x1="84314" y1="82680" x2="84314" y2="82680"/>
                        <a14:backgroundMark x1="84314" y1="82680" x2="84314" y2="82680"/>
                        <a14:backgroundMark x1="83333" y1="85948" x2="83660" y2="82680"/>
                        <a14:backgroundMark x1="83660" y1="84967" x2="84314" y2="83987"/>
                        <a14:backgroundMark x1="90033" y1="30229" x2="91013" y2="37582"/>
                        <a14:backgroundMark x1="65523" y1="5882" x2="68137" y2="6863"/>
                        <a14:backgroundMark x1="66176" y1="91830" x2="66176" y2="91830"/>
                        <a14:backgroundMark x1="51144" y1="94118" x2="51144" y2="94118"/>
                        <a14:backgroundMark x1="91340" y1="38235" x2="91340" y2="39052"/>
                        <a14:backgroundMark x1="91340" y1="39052" x2="92484" y2="39052"/>
                        <a14:backgroundMark x1="84967" y1="82680" x2="84150" y2="83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07" y="2425520"/>
            <a:ext cx="3447839" cy="3447839"/>
          </a:xfrm>
          <a:prstGeom prst="rect">
            <a:avLst/>
          </a:prstGeom>
          <a:solidFill>
            <a:srgbClr val="C9E8ED"/>
          </a:solidFill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0C7461F-B041-DD42-4155-FF842256A8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07" b="92093" l="9524" r="92262">
                        <a14:foregroundMark x1="9524" y1="7907" x2="77381" y2="8837"/>
                        <a14:foregroundMark x1="77381" y1="8837" x2="92857" y2="8372"/>
                        <a14:foregroundMark x1="82738" y1="20000" x2="80357" y2="74419"/>
                        <a14:foregroundMark x1="17857" y1="24186" x2="30952" y2="74884"/>
                        <a14:foregroundMark x1="30952" y1="74884" x2="51190" y2="85116"/>
                        <a14:foregroundMark x1="51190" y1="85116" x2="51190" y2="85116"/>
                        <a14:foregroundMark x1="23810" y1="27442" x2="57143" y2="52558"/>
                        <a14:foregroundMark x1="57143" y1="33023" x2="73810" y2="58605"/>
                        <a14:foregroundMark x1="74405" y1="29767" x2="28571" y2="47907"/>
                        <a14:foregroundMark x1="15476" y1="92558" x2="56548" y2="91628"/>
                        <a14:foregroundMark x1="56548" y1="91628" x2="77381" y2="92093"/>
                        <a14:foregroundMark x1="77381" y1="92093" x2="82143" y2="916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312" y="4340320"/>
            <a:ext cx="1163520" cy="148902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AD4F8E2-89B6-F4D2-4CE9-5F33E52EE9B5}"/>
              </a:ext>
            </a:extLst>
          </p:cNvPr>
          <p:cNvCxnSpPr>
            <a:cxnSpLocks/>
          </p:cNvCxnSpPr>
          <p:nvPr/>
        </p:nvCxnSpPr>
        <p:spPr>
          <a:xfrm>
            <a:off x="127820" y="5742940"/>
            <a:ext cx="5671000" cy="0"/>
          </a:xfrm>
          <a:prstGeom prst="line">
            <a:avLst/>
          </a:prstGeom>
          <a:ln w="76200">
            <a:solidFill>
              <a:srgbClr val="2D5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829A33C-7D1C-BD93-471C-EF2030FD118D}"/>
              </a:ext>
            </a:extLst>
          </p:cNvPr>
          <p:cNvSpPr txBox="1"/>
          <p:nvPr/>
        </p:nvSpPr>
        <p:spPr>
          <a:xfrm>
            <a:off x="324120" y="1884761"/>
            <a:ext cx="52068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urging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EMBs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not only to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bring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voter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to the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ballot box</a:t>
            </a:r>
            <a:endParaRPr lang="en-A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87C6119-D356-A30C-C38D-5AA6EF65823B}"/>
              </a:ext>
            </a:extLst>
          </p:cNvPr>
          <p:cNvSpPr/>
          <p:nvPr/>
        </p:nvSpPr>
        <p:spPr>
          <a:xfrm rot="10800000">
            <a:off x="6234871" y="5980710"/>
            <a:ext cx="6363528" cy="656025"/>
          </a:xfrm>
          <a:prstGeom prst="rect">
            <a:avLst/>
          </a:prstGeom>
          <a:solidFill>
            <a:srgbClr val="C00000"/>
          </a:solidFill>
          <a:ln>
            <a:solidFill>
              <a:srgbClr val="AE543E"/>
            </a:solidFill>
          </a:ln>
          <a:effectLst>
            <a:outerShdw blurRad="114300" dist="127000" dir="2700000" algn="tl" rotWithShape="0">
              <a:prstClr val="black">
                <a:alpha val="47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134F69-1E6B-EE8F-23FA-0FD6B358F0E7}"/>
              </a:ext>
            </a:extLst>
          </p:cNvPr>
          <p:cNvSpPr txBox="1"/>
          <p:nvPr/>
        </p:nvSpPr>
        <p:spPr>
          <a:xfrm>
            <a:off x="6379511" y="5969775"/>
            <a:ext cx="4225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AU" sz="3200" dirty="0"/>
              <a:t>THE INTEGRITY THREAT</a:t>
            </a:r>
          </a:p>
        </p:txBody>
      </p:sp>
    </p:spTree>
    <p:extLst>
      <p:ext uri="{BB962C8B-B14F-4D97-AF65-F5344CB8AC3E}">
        <p14:creationId xmlns:p14="http://schemas.microsoft.com/office/powerpoint/2010/main" val="102517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 animBg="1"/>
      <p:bldP spid="2" grpId="0" animBg="1"/>
      <p:bldP spid="2" grpId="1" animBg="1"/>
      <p:bldP spid="15" grpId="0" animBg="1"/>
      <p:bldP spid="16" grpId="0"/>
      <p:bldP spid="25" grpId="0"/>
      <p:bldP spid="32" grpId="0"/>
      <p:bldP spid="36" grpId="0" animBg="1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92A72FC-36C9-A6DA-3B70-B41CD9EA0A72}"/>
              </a:ext>
            </a:extLst>
          </p:cNvPr>
          <p:cNvSpPr/>
          <p:nvPr/>
        </p:nvSpPr>
        <p:spPr>
          <a:xfrm>
            <a:off x="-10234" y="799158"/>
            <a:ext cx="5968180" cy="5463006"/>
          </a:xfrm>
          <a:prstGeom prst="rect">
            <a:avLst/>
          </a:prstGeom>
          <a:solidFill>
            <a:srgbClr val="C9E8ED"/>
          </a:solidFill>
          <a:ln>
            <a:noFill/>
          </a:ln>
          <a:effectLst>
            <a:outerShdw blurRad="127000" dist="1143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82204E-167C-5E5E-B0B7-2FDEDACDB6CE}"/>
              </a:ext>
            </a:extLst>
          </p:cNvPr>
          <p:cNvSpPr/>
          <p:nvPr/>
        </p:nvSpPr>
        <p:spPr>
          <a:xfrm>
            <a:off x="6234055" y="664956"/>
            <a:ext cx="5957945" cy="5597208"/>
          </a:xfrm>
          <a:prstGeom prst="rect">
            <a:avLst/>
          </a:prstGeom>
          <a:solidFill>
            <a:srgbClr val="C9E8ED"/>
          </a:solidFill>
          <a:ln>
            <a:noFill/>
          </a:ln>
          <a:effectLst>
            <a:outerShdw blurRad="127000" dist="1143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1CBA2-3206-EC3D-4D72-326C046A785C}"/>
              </a:ext>
            </a:extLst>
          </p:cNvPr>
          <p:cNvSpPr/>
          <p:nvPr/>
        </p:nvSpPr>
        <p:spPr>
          <a:xfrm>
            <a:off x="-431799" y="5972083"/>
            <a:ext cx="6389745" cy="656025"/>
          </a:xfrm>
          <a:prstGeom prst="rect">
            <a:avLst/>
          </a:prstGeom>
          <a:solidFill>
            <a:srgbClr val="C00000"/>
          </a:solidFill>
          <a:ln>
            <a:solidFill>
              <a:srgbClr val="AE543E"/>
            </a:solidFill>
          </a:ln>
          <a:effectLst>
            <a:outerShdw blurRad="114300" dist="127000" dir="2700000" algn="tl" rotWithShape="0">
              <a:prstClr val="black">
                <a:alpha val="47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C07E15-68C1-118F-A915-73F6D5E7CAAC}"/>
              </a:ext>
            </a:extLst>
          </p:cNvPr>
          <p:cNvSpPr txBox="1"/>
          <p:nvPr/>
        </p:nvSpPr>
        <p:spPr>
          <a:xfrm>
            <a:off x="127820" y="5969776"/>
            <a:ext cx="5332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r>
              <a:rPr lang="en-AU" sz="3200" dirty="0"/>
              <a:t>THE PARTICIPATION DIVIDEND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B4DCF5-760E-AE33-772D-6D159DCB1C00}"/>
              </a:ext>
            </a:extLst>
          </p:cNvPr>
          <p:cNvGrpSpPr/>
          <p:nvPr/>
        </p:nvGrpSpPr>
        <p:grpSpPr>
          <a:xfrm>
            <a:off x="0" y="-12922"/>
            <a:ext cx="12192000" cy="759861"/>
            <a:chOff x="0" y="-12922"/>
            <a:chExt cx="12192000" cy="7598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F1B70B-16A9-152E-2D11-1669C0DFC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2922"/>
              <a:ext cx="12192000" cy="759861"/>
            </a:xfrm>
            <a:prstGeom prst="rect">
              <a:avLst/>
            </a:prstGeom>
            <a:effectLst>
              <a:outerShdw blurRad="88900" dist="76200" dir="6000000" algn="t" rotWithShape="0">
                <a:prstClr val="black">
                  <a:alpha val="45000"/>
                </a:prst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E125EB-7F45-B266-0DD5-35D8489C7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820" y="96146"/>
              <a:ext cx="576373" cy="56027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B4688D-E09A-83A4-0BBF-9F7F8962122D}"/>
                </a:ext>
              </a:extLst>
            </p:cNvPr>
            <p:cNvSpPr txBox="1"/>
            <p:nvPr/>
          </p:nvSpPr>
          <p:spPr>
            <a:xfrm>
              <a:off x="763617" y="129812"/>
              <a:ext cx="106647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ADOPTING TECHNOLOGY FOR INCLUSIVE ELECTIONS: A SOLUTION OR A PROBLEM?</a:t>
              </a:r>
              <a:endPara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C610FEE-D6DA-9BD4-6580-E8BDB36D70F6}"/>
              </a:ext>
            </a:extLst>
          </p:cNvPr>
          <p:cNvSpPr txBox="1"/>
          <p:nvPr/>
        </p:nvSpPr>
        <p:spPr>
          <a:xfrm>
            <a:off x="355732" y="1176875"/>
            <a:ext cx="52068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but also – through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use of technology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–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bringing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ballot box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to the voter</a:t>
            </a:r>
          </a:p>
        </p:txBody>
      </p:sp>
      <p:pic>
        <p:nvPicPr>
          <p:cNvPr id="16388" name="Picture 4" descr="92 Vote Drop Box Illustrations &amp; Clip Art - iStock">
            <a:extLst>
              <a:ext uri="{FF2B5EF4-FFF2-40B4-BE49-F238E27FC236}">
                <a16:creationId xmlns:a16="http://schemas.microsoft.com/office/drawing/2014/main" id="{8230A718-C498-2A65-D9F7-CA226C220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29" b="96078" l="9804" r="91830">
                        <a14:foregroundMark x1="66802" y1="8481" x2="66503" y2="43627"/>
                        <a14:foregroundMark x1="66503" y1="43627" x2="66830" y2="44444"/>
                        <a14:foregroundMark x1="64216" y1="10458" x2="65196" y2="52614"/>
                        <a14:foregroundMark x1="65196" y1="52614" x2="64869" y2="53595"/>
                        <a14:foregroundMark x1="66503" y1="27614" x2="72876" y2="27288"/>
                        <a14:foregroundMark x1="54412" y1="28595" x2="65196" y2="27941"/>
                        <a14:foregroundMark x1="67157" y1="42484" x2="66503" y2="58987"/>
                        <a14:foregroundMark x1="44444" y1="32843" x2="62255" y2="29739"/>
                        <a14:foregroundMark x1="62255" y1="29739" x2="62255" y2="29575"/>
                        <a14:foregroundMark x1="43464" y1="35784" x2="37255" y2="44118"/>
                        <a14:foregroundMark x1="36275" y1="32843" x2="37255" y2="42157"/>
                        <a14:foregroundMark x1="48203" y1="15359" x2="24673" y2="32843"/>
                        <a14:foregroundMark x1="55065" y1="37582" x2="55065" y2="77451"/>
                        <a14:foregroundMark x1="90811" y1="41397" x2="84428" y2="82304"/>
                        <a14:foregroundMark x1="91415" y1="37529" x2="91305" y2="38235"/>
                        <a14:foregroundMark x1="65523" y1="9477" x2="69281" y2="15850"/>
                        <a14:foregroundMark x1="64216" y1="11111" x2="59641" y2="20098"/>
                        <a14:foregroundMark x1="60621" y1="93464" x2="61275" y2="96078"/>
                        <a14:foregroundMark x1="70098" y1="93301" x2="70098" y2="93301"/>
                        <a14:backgroundMark x1="13889" y1="52288" x2="32843" y2="51797"/>
                        <a14:backgroundMark x1="32843" y1="51797" x2="46405" y2="53268"/>
                        <a14:backgroundMark x1="46405" y1="53595" x2="42810" y2="86275"/>
                        <a14:backgroundMark x1="25654" y1="54575" x2="29085" y2="92484"/>
                        <a14:backgroundMark x1="19444" y1="90523" x2="48203" y2="83987"/>
                        <a14:backgroundMark x1="82353" y1="85294" x2="82353" y2="85294"/>
                        <a14:backgroundMark x1="83987" y1="84967" x2="83987" y2="84967"/>
                        <a14:backgroundMark x1="84314" y1="82680" x2="84314" y2="82680"/>
                        <a14:backgroundMark x1="84314" y1="82680" x2="84314" y2="82680"/>
                        <a14:backgroundMark x1="83333" y1="85948" x2="83660" y2="82680"/>
                        <a14:backgroundMark x1="83660" y1="84967" x2="84314" y2="83987"/>
                        <a14:backgroundMark x1="90033" y1="30229" x2="91013" y2="37582"/>
                        <a14:backgroundMark x1="65523" y1="5882" x2="68137" y2="6863"/>
                        <a14:backgroundMark x1="66176" y1="91830" x2="66176" y2="91830"/>
                        <a14:backgroundMark x1="51144" y1="94118" x2="51144" y2="94118"/>
                        <a14:backgroundMark x1="91340" y1="38235" x2="91340" y2="39052"/>
                        <a14:backgroundMark x1="91340" y1="39052" x2="92484" y2="39052"/>
                        <a14:backgroundMark x1="84967" y1="82680" x2="84150" y2="83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07" y="2425520"/>
            <a:ext cx="3447839" cy="3447839"/>
          </a:xfrm>
          <a:prstGeom prst="rect">
            <a:avLst/>
          </a:prstGeom>
          <a:solidFill>
            <a:srgbClr val="C9E8ED"/>
          </a:solidFill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0C7461F-B041-DD42-4155-FF842256A8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07" b="92093" l="9524" r="92262">
                        <a14:foregroundMark x1="9524" y1="7907" x2="77381" y2="8837"/>
                        <a14:foregroundMark x1="77381" y1="8837" x2="92857" y2="8372"/>
                        <a14:foregroundMark x1="82738" y1="20000" x2="80357" y2="74419"/>
                        <a14:foregroundMark x1="17857" y1="24186" x2="30952" y2="74884"/>
                        <a14:foregroundMark x1="30952" y1="74884" x2="51190" y2="85116"/>
                        <a14:foregroundMark x1="51190" y1="85116" x2="51190" y2="85116"/>
                        <a14:foregroundMark x1="23810" y1="27442" x2="57143" y2="52558"/>
                        <a14:foregroundMark x1="57143" y1="33023" x2="73810" y2="58605"/>
                        <a14:foregroundMark x1="74405" y1="29767" x2="28571" y2="47907"/>
                        <a14:foregroundMark x1="15476" y1="92558" x2="56548" y2="91628"/>
                        <a14:foregroundMark x1="56548" y1="91628" x2="77381" y2="92093"/>
                        <a14:foregroundMark x1="77381" y1="92093" x2="82143" y2="916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477" y="4384330"/>
            <a:ext cx="1163520" cy="148902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AD4F8E2-89B6-F4D2-4CE9-5F33E52EE9B5}"/>
              </a:ext>
            </a:extLst>
          </p:cNvPr>
          <p:cNvCxnSpPr>
            <a:cxnSpLocks/>
          </p:cNvCxnSpPr>
          <p:nvPr/>
        </p:nvCxnSpPr>
        <p:spPr>
          <a:xfrm>
            <a:off x="127820" y="5742940"/>
            <a:ext cx="5671000" cy="0"/>
          </a:xfrm>
          <a:prstGeom prst="line">
            <a:avLst/>
          </a:prstGeom>
          <a:ln w="76200">
            <a:solidFill>
              <a:srgbClr val="2D5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387C6119-D356-A30C-C38D-5AA6EF65823B}"/>
              </a:ext>
            </a:extLst>
          </p:cNvPr>
          <p:cNvSpPr/>
          <p:nvPr/>
        </p:nvSpPr>
        <p:spPr>
          <a:xfrm rot="10800000">
            <a:off x="6234871" y="5980710"/>
            <a:ext cx="6363528" cy="656025"/>
          </a:xfrm>
          <a:prstGeom prst="rect">
            <a:avLst/>
          </a:prstGeom>
          <a:solidFill>
            <a:srgbClr val="C00000"/>
          </a:solidFill>
          <a:ln>
            <a:solidFill>
              <a:srgbClr val="AE543E"/>
            </a:solidFill>
          </a:ln>
          <a:effectLst>
            <a:outerShdw blurRad="114300" dist="127000" dir="2700000" algn="tl" rotWithShape="0">
              <a:prstClr val="black">
                <a:alpha val="47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8277C4-98EF-48B2-BC49-31C8493A890E}"/>
              </a:ext>
            </a:extLst>
          </p:cNvPr>
          <p:cNvSpPr txBox="1"/>
          <p:nvPr/>
        </p:nvSpPr>
        <p:spPr>
          <a:xfrm>
            <a:off x="6322955" y="5980710"/>
            <a:ext cx="58293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AU" sz="3200" dirty="0"/>
              <a:t>THE INTEGRITY THREAT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9DA26A-767D-0D9B-F687-151158AE1AC1}"/>
              </a:ext>
            </a:extLst>
          </p:cNvPr>
          <p:cNvSpPr txBox="1"/>
          <p:nvPr/>
        </p:nvSpPr>
        <p:spPr>
          <a:xfrm>
            <a:off x="6546850" y="1224591"/>
            <a:ext cx="54292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 marL="0" indent="0">
              <a:buNone/>
            </a:pPr>
            <a:r>
              <a:rPr lang="en-GB" dirty="0"/>
              <a:t>the </a:t>
            </a:r>
            <a:r>
              <a:rPr lang="en-GB" b="1" dirty="0"/>
              <a:t>EMB’s constant need </a:t>
            </a:r>
            <a:r>
              <a:rPr lang="en-GB" dirty="0"/>
              <a:t>to </a:t>
            </a:r>
            <a:r>
              <a:rPr lang="en-GB" b="1" dirty="0"/>
              <a:t>strengthen </a:t>
            </a:r>
            <a:r>
              <a:rPr lang="en-GB" dirty="0"/>
              <a:t>and </a:t>
            </a:r>
            <a:r>
              <a:rPr lang="en-GB" b="1" dirty="0"/>
              <a:t>protect electoral integrity </a:t>
            </a:r>
            <a:r>
              <a:rPr lang="en-GB" dirty="0"/>
              <a:t>from: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F8D385-49B8-91DC-D9A2-7F89C9E4AF17}"/>
              </a:ext>
            </a:extLst>
          </p:cNvPr>
          <p:cNvSpPr txBox="1"/>
          <p:nvPr/>
        </p:nvSpPr>
        <p:spPr>
          <a:xfrm>
            <a:off x="6634876" y="1999394"/>
            <a:ext cx="52013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en-GB" dirty="0"/>
              <a:t>the </a:t>
            </a:r>
            <a:r>
              <a:rPr lang="en-GB" b="1" dirty="0"/>
              <a:t>genuine risks </a:t>
            </a:r>
            <a:r>
              <a:rPr lang="en-GB" dirty="0"/>
              <a:t>that </a:t>
            </a:r>
            <a:r>
              <a:rPr lang="en-GB" b="1" dirty="0"/>
              <a:t>increase </a:t>
            </a:r>
            <a:r>
              <a:rPr lang="en-GB" dirty="0"/>
              <a:t>the </a:t>
            </a:r>
            <a:r>
              <a:rPr lang="en-GB" b="1" dirty="0"/>
              <a:t>further </a:t>
            </a:r>
            <a:r>
              <a:rPr lang="en-GB" dirty="0"/>
              <a:t>the </a:t>
            </a:r>
            <a:r>
              <a:rPr lang="en-GB" b="1" dirty="0"/>
              <a:t>ballot box moves away </a:t>
            </a:r>
            <a:r>
              <a:rPr lang="en-GB" dirty="0"/>
              <a:t>from the </a:t>
            </a:r>
            <a:r>
              <a:rPr lang="en-GB" b="1" dirty="0"/>
              <a:t>controlled environment </a:t>
            </a:r>
            <a:r>
              <a:rPr lang="en-GB" dirty="0"/>
              <a:t>of the </a:t>
            </a:r>
            <a:r>
              <a:rPr lang="en-GB" b="1" dirty="0"/>
              <a:t>polling station </a:t>
            </a:r>
            <a:endParaRPr lang="en-AU" b="1" dirty="0"/>
          </a:p>
        </p:txBody>
      </p:sp>
      <p:pic>
        <p:nvPicPr>
          <p:cNvPr id="18434" name="Picture 2" descr="Find your booth location">
            <a:extLst>
              <a:ext uri="{FF2B5EF4-FFF2-40B4-BE49-F238E27FC236}">
                <a16:creationId xmlns:a16="http://schemas.microsoft.com/office/drawing/2014/main" id="{CE31F519-3147-A294-0200-46B94B943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47" y="4256013"/>
            <a:ext cx="3445456" cy="143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875EAC-2478-12AB-11CC-DA449F72A185}"/>
              </a:ext>
            </a:extLst>
          </p:cNvPr>
          <p:cNvCxnSpPr>
            <a:cxnSpLocks/>
          </p:cNvCxnSpPr>
          <p:nvPr/>
        </p:nvCxnSpPr>
        <p:spPr>
          <a:xfrm>
            <a:off x="6322955" y="5694554"/>
            <a:ext cx="5671000" cy="0"/>
          </a:xfrm>
          <a:prstGeom prst="line">
            <a:avLst/>
          </a:prstGeom>
          <a:ln w="76200">
            <a:solidFill>
              <a:srgbClr val="2D5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7B11753-0E30-516C-1913-3DD3D6848F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07" b="92093" l="9524" r="92262">
                        <a14:foregroundMark x1="9524" y1="7907" x2="77381" y2="8837"/>
                        <a14:foregroundMark x1="77381" y1="8837" x2="92857" y2="8372"/>
                        <a14:foregroundMark x1="82738" y1="20000" x2="80357" y2="74419"/>
                        <a14:foregroundMark x1="17857" y1="24186" x2="30952" y2="74884"/>
                        <a14:foregroundMark x1="30952" y1="74884" x2="51190" y2="85116"/>
                        <a14:foregroundMark x1="51190" y1="85116" x2="51190" y2="85116"/>
                        <a14:foregroundMark x1="23810" y1="27442" x2="57143" y2="52558"/>
                        <a14:foregroundMark x1="57143" y1="33023" x2="73810" y2="58605"/>
                        <a14:foregroundMark x1="74405" y1="29767" x2="28571" y2="47907"/>
                        <a14:foregroundMark x1="15476" y1="92558" x2="56548" y2="91628"/>
                        <a14:foregroundMark x1="56548" y1="91628" x2="77381" y2="92093"/>
                        <a14:foregroundMark x1="77381" y1="92093" x2="82143" y2="916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6750" y="4954476"/>
            <a:ext cx="605446" cy="77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0.25 3.3333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92A72FC-36C9-A6DA-3B70-B41CD9EA0A72}"/>
              </a:ext>
            </a:extLst>
          </p:cNvPr>
          <p:cNvSpPr/>
          <p:nvPr/>
        </p:nvSpPr>
        <p:spPr>
          <a:xfrm>
            <a:off x="-10234" y="799158"/>
            <a:ext cx="5968180" cy="5463006"/>
          </a:xfrm>
          <a:prstGeom prst="rect">
            <a:avLst/>
          </a:prstGeom>
          <a:solidFill>
            <a:srgbClr val="C9E8ED"/>
          </a:solidFill>
          <a:ln>
            <a:noFill/>
          </a:ln>
          <a:effectLst>
            <a:outerShdw blurRad="127000" dist="1143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82204E-167C-5E5E-B0B7-2FDEDACDB6CE}"/>
              </a:ext>
            </a:extLst>
          </p:cNvPr>
          <p:cNvSpPr/>
          <p:nvPr/>
        </p:nvSpPr>
        <p:spPr>
          <a:xfrm>
            <a:off x="6234055" y="664956"/>
            <a:ext cx="5957945" cy="5597208"/>
          </a:xfrm>
          <a:prstGeom prst="rect">
            <a:avLst/>
          </a:prstGeom>
          <a:solidFill>
            <a:srgbClr val="C9E8ED"/>
          </a:solidFill>
          <a:ln>
            <a:noFill/>
          </a:ln>
          <a:effectLst>
            <a:outerShdw blurRad="127000" dist="1143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F35FA-B31C-362F-CCCF-E17583494C5B}"/>
              </a:ext>
            </a:extLst>
          </p:cNvPr>
          <p:cNvSpPr txBox="1"/>
          <p:nvPr/>
        </p:nvSpPr>
        <p:spPr>
          <a:xfrm>
            <a:off x="2250252" y="376285"/>
            <a:ext cx="7829551" cy="7748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342900" lvl="0" indent="-34290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"/>
              <a:defRPr sz="2000">
                <a:solidFill>
                  <a:srgbClr val="1F38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key among </a:t>
            </a:r>
            <a:r>
              <a:rPr lang="en-GB" b="1" dirty="0"/>
              <a:t>these tensions </a:t>
            </a:r>
            <a:r>
              <a:rPr lang="en-GB" dirty="0"/>
              <a:t>is the </a:t>
            </a:r>
            <a:r>
              <a:rPr lang="en-GB" b="1" dirty="0"/>
              <a:t>EMB’s ability </a:t>
            </a:r>
            <a:r>
              <a:rPr lang="en-GB" dirty="0"/>
              <a:t>to </a:t>
            </a:r>
            <a:r>
              <a:rPr lang="en-GB" b="1" dirty="0"/>
              <a:t>navigate between</a:t>
            </a:r>
            <a:r>
              <a:rPr lang="en-GB" dirty="0"/>
              <a:t>: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1CBA2-3206-EC3D-4D72-326C046A785C}"/>
              </a:ext>
            </a:extLst>
          </p:cNvPr>
          <p:cNvSpPr/>
          <p:nvPr/>
        </p:nvSpPr>
        <p:spPr>
          <a:xfrm>
            <a:off x="-431799" y="5972083"/>
            <a:ext cx="6389745" cy="656025"/>
          </a:xfrm>
          <a:prstGeom prst="rect">
            <a:avLst/>
          </a:prstGeom>
          <a:solidFill>
            <a:srgbClr val="C00000"/>
          </a:solidFill>
          <a:ln>
            <a:solidFill>
              <a:srgbClr val="AE543E"/>
            </a:solidFill>
          </a:ln>
          <a:effectLst>
            <a:outerShdw blurRad="114300" dist="127000" dir="2700000" algn="tl" rotWithShape="0">
              <a:prstClr val="black">
                <a:alpha val="47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C07E15-68C1-118F-A915-73F6D5E7CAAC}"/>
              </a:ext>
            </a:extLst>
          </p:cNvPr>
          <p:cNvSpPr txBox="1"/>
          <p:nvPr/>
        </p:nvSpPr>
        <p:spPr>
          <a:xfrm>
            <a:off x="127820" y="5969776"/>
            <a:ext cx="53323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r>
              <a:rPr lang="en-AU" sz="3200" dirty="0"/>
              <a:t>THE PARTICIPATION DIVIDEND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B4DCF5-760E-AE33-772D-6D159DCB1C00}"/>
              </a:ext>
            </a:extLst>
          </p:cNvPr>
          <p:cNvGrpSpPr/>
          <p:nvPr/>
        </p:nvGrpSpPr>
        <p:grpSpPr>
          <a:xfrm>
            <a:off x="0" y="-12922"/>
            <a:ext cx="12192000" cy="759861"/>
            <a:chOff x="0" y="-12922"/>
            <a:chExt cx="12192000" cy="7598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F1B70B-16A9-152E-2D11-1669C0DFC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2922"/>
              <a:ext cx="12192000" cy="759861"/>
            </a:xfrm>
            <a:prstGeom prst="rect">
              <a:avLst/>
            </a:prstGeom>
            <a:effectLst>
              <a:outerShdw blurRad="88900" dist="76200" dir="6000000" algn="t" rotWithShape="0">
                <a:prstClr val="black">
                  <a:alpha val="45000"/>
                </a:prst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E125EB-7F45-B266-0DD5-35D8489C7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820" y="96146"/>
              <a:ext cx="576373" cy="56027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B4688D-E09A-83A4-0BBF-9F7F8962122D}"/>
                </a:ext>
              </a:extLst>
            </p:cNvPr>
            <p:cNvSpPr txBox="1"/>
            <p:nvPr/>
          </p:nvSpPr>
          <p:spPr>
            <a:xfrm>
              <a:off x="763617" y="129812"/>
              <a:ext cx="106647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ADOPTING TECHNOLOGY FOR INCLUSIVE ELECTIONS: A SOLUTION OR A PROBLEM?</a:t>
              </a:r>
              <a:endPara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C610FEE-D6DA-9BD4-6580-E8BDB36D70F6}"/>
              </a:ext>
            </a:extLst>
          </p:cNvPr>
          <p:cNvSpPr txBox="1"/>
          <p:nvPr/>
        </p:nvSpPr>
        <p:spPr>
          <a:xfrm>
            <a:off x="355732" y="1176875"/>
            <a:ext cx="52068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but also – through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use of technology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–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bringing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ballot box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to the voter</a:t>
            </a:r>
          </a:p>
        </p:txBody>
      </p:sp>
      <p:pic>
        <p:nvPicPr>
          <p:cNvPr id="16388" name="Picture 4" descr="92 Vote Drop Box Illustrations &amp; Clip Art - iStock">
            <a:extLst>
              <a:ext uri="{FF2B5EF4-FFF2-40B4-BE49-F238E27FC236}">
                <a16:creationId xmlns:a16="http://schemas.microsoft.com/office/drawing/2014/main" id="{8230A718-C498-2A65-D9F7-CA226C220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29" b="96078" l="9804" r="91830">
                        <a14:foregroundMark x1="66802" y1="8481" x2="66503" y2="43627"/>
                        <a14:foregroundMark x1="66503" y1="43627" x2="66830" y2="44444"/>
                        <a14:foregroundMark x1="64216" y1="10458" x2="65196" y2="52614"/>
                        <a14:foregroundMark x1="65196" y1="52614" x2="64869" y2="53595"/>
                        <a14:foregroundMark x1="66503" y1="27614" x2="72876" y2="27288"/>
                        <a14:foregroundMark x1="54412" y1="28595" x2="65196" y2="27941"/>
                        <a14:foregroundMark x1="67157" y1="42484" x2="66503" y2="58987"/>
                        <a14:foregroundMark x1="44444" y1="32843" x2="62255" y2="29739"/>
                        <a14:foregroundMark x1="62255" y1="29739" x2="62255" y2="29575"/>
                        <a14:foregroundMark x1="43464" y1="35784" x2="37255" y2="44118"/>
                        <a14:foregroundMark x1="36275" y1="32843" x2="37255" y2="42157"/>
                        <a14:foregroundMark x1="48203" y1="15359" x2="24673" y2="32843"/>
                        <a14:foregroundMark x1="55065" y1="37582" x2="55065" y2="77451"/>
                        <a14:foregroundMark x1="90811" y1="41397" x2="84428" y2="82304"/>
                        <a14:foregroundMark x1="91415" y1="37529" x2="91305" y2="38235"/>
                        <a14:foregroundMark x1="65523" y1="9477" x2="69281" y2="15850"/>
                        <a14:foregroundMark x1="64216" y1="11111" x2="59641" y2="20098"/>
                        <a14:foregroundMark x1="60621" y1="93464" x2="61275" y2="96078"/>
                        <a14:foregroundMark x1="70098" y1="93301" x2="70098" y2="93301"/>
                        <a14:backgroundMark x1="13889" y1="52288" x2="32843" y2="51797"/>
                        <a14:backgroundMark x1="32843" y1="51797" x2="46405" y2="53268"/>
                        <a14:backgroundMark x1="46405" y1="53595" x2="42810" y2="86275"/>
                        <a14:backgroundMark x1="25654" y1="54575" x2="29085" y2="92484"/>
                        <a14:backgroundMark x1="19444" y1="90523" x2="48203" y2="83987"/>
                        <a14:backgroundMark x1="82353" y1="85294" x2="82353" y2="85294"/>
                        <a14:backgroundMark x1="83987" y1="84967" x2="83987" y2="84967"/>
                        <a14:backgroundMark x1="84314" y1="82680" x2="84314" y2="82680"/>
                        <a14:backgroundMark x1="84314" y1="82680" x2="84314" y2="82680"/>
                        <a14:backgroundMark x1="83333" y1="85948" x2="83660" y2="82680"/>
                        <a14:backgroundMark x1="83660" y1="84967" x2="84314" y2="83987"/>
                        <a14:backgroundMark x1="90033" y1="30229" x2="91013" y2="37582"/>
                        <a14:backgroundMark x1="65523" y1="5882" x2="68137" y2="6863"/>
                        <a14:backgroundMark x1="66176" y1="91830" x2="66176" y2="91830"/>
                        <a14:backgroundMark x1="51144" y1="94118" x2="51144" y2="94118"/>
                        <a14:backgroundMark x1="91340" y1="38235" x2="91340" y2="39052"/>
                        <a14:backgroundMark x1="91340" y1="39052" x2="92484" y2="39052"/>
                        <a14:backgroundMark x1="84967" y1="82680" x2="84150" y2="83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07" y="2425520"/>
            <a:ext cx="3447839" cy="3447839"/>
          </a:xfrm>
          <a:prstGeom prst="rect">
            <a:avLst/>
          </a:prstGeom>
          <a:solidFill>
            <a:srgbClr val="C9E8ED"/>
          </a:solidFill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0C7461F-B041-DD42-4155-FF842256A8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07" b="92093" l="9524" r="92262">
                        <a14:foregroundMark x1="9524" y1="7907" x2="77381" y2="8837"/>
                        <a14:foregroundMark x1="77381" y1="8837" x2="92857" y2="8372"/>
                        <a14:foregroundMark x1="82738" y1="20000" x2="80357" y2="74419"/>
                        <a14:foregroundMark x1="17857" y1="24186" x2="30952" y2="74884"/>
                        <a14:foregroundMark x1="30952" y1="74884" x2="51190" y2="85116"/>
                        <a14:foregroundMark x1="51190" y1="85116" x2="51190" y2="85116"/>
                        <a14:foregroundMark x1="23810" y1="27442" x2="57143" y2="52558"/>
                        <a14:foregroundMark x1="57143" y1="33023" x2="73810" y2="58605"/>
                        <a14:foregroundMark x1="74405" y1="29767" x2="28571" y2="47907"/>
                        <a14:foregroundMark x1="15476" y1="92558" x2="56548" y2="91628"/>
                        <a14:foregroundMark x1="56548" y1="91628" x2="77381" y2="92093"/>
                        <a14:foregroundMark x1="77381" y1="92093" x2="82143" y2="916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312" y="4340320"/>
            <a:ext cx="1163520" cy="148902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AD4F8E2-89B6-F4D2-4CE9-5F33E52EE9B5}"/>
              </a:ext>
            </a:extLst>
          </p:cNvPr>
          <p:cNvCxnSpPr>
            <a:cxnSpLocks/>
          </p:cNvCxnSpPr>
          <p:nvPr/>
        </p:nvCxnSpPr>
        <p:spPr>
          <a:xfrm>
            <a:off x="127820" y="5742940"/>
            <a:ext cx="5671000" cy="0"/>
          </a:xfrm>
          <a:prstGeom prst="line">
            <a:avLst/>
          </a:prstGeom>
          <a:ln w="76200">
            <a:solidFill>
              <a:srgbClr val="2D5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387C6119-D356-A30C-C38D-5AA6EF65823B}"/>
              </a:ext>
            </a:extLst>
          </p:cNvPr>
          <p:cNvSpPr/>
          <p:nvPr/>
        </p:nvSpPr>
        <p:spPr>
          <a:xfrm rot="10800000">
            <a:off x="6234871" y="5980710"/>
            <a:ext cx="6363528" cy="656025"/>
          </a:xfrm>
          <a:prstGeom prst="rect">
            <a:avLst/>
          </a:prstGeom>
          <a:solidFill>
            <a:srgbClr val="C00000"/>
          </a:solidFill>
          <a:ln>
            <a:solidFill>
              <a:srgbClr val="AE543E"/>
            </a:solidFill>
          </a:ln>
          <a:effectLst>
            <a:outerShdw blurRad="114300" dist="127000" dir="2700000" algn="tl" rotWithShape="0">
              <a:prstClr val="black">
                <a:alpha val="47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8277C4-98EF-48B2-BC49-31C8493A890E}"/>
              </a:ext>
            </a:extLst>
          </p:cNvPr>
          <p:cNvSpPr txBox="1"/>
          <p:nvPr/>
        </p:nvSpPr>
        <p:spPr>
          <a:xfrm>
            <a:off x="6322955" y="5980710"/>
            <a:ext cx="58293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AU" sz="3200" dirty="0"/>
              <a:t>THE INTEGRITY THREAT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9DA26A-767D-0D9B-F687-151158AE1AC1}"/>
              </a:ext>
            </a:extLst>
          </p:cNvPr>
          <p:cNvSpPr txBox="1"/>
          <p:nvPr/>
        </p:nvSpPr>
        <p:spPr>
          <a:xfrm>
            <a:off x="6546850" y="1224591"/>
            <a:ext cx="54292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 marL="0" indent="0">
              <a:buNone/>
            </a:pPr>
            <a:r>
              <a:rPr lang="en-GB" dirty="0"/>
              <a:t>the </a:t>
            </a:r>
            <a:r>
              <a:rPr lang="en-GB" b="1" dirty="0"/>
              <a:t>EMB’s constant need </a:t>
            </a:r>
            <a:r>
              <a:rPr lang="en-GB" dirty="0"/>
              <a:t>to </a:t>
            </a:r>
            <a:r>
              <a:rPr lang="en-GB" b="1" dirty="0"/>
              <a:t>strengthen </a:t>
            </a:r>
            <a:r>
              <a:rPr lang="en-GB" dirty="0"/>
              <a:t>and </a:t>
            </a:r>
            <a:r>
              <a:rPr lang="en-GB" b="1" dirty="0"/>
              <a:t>protect electoral integrity </a:t>
            </a:r>
            <a:r>
              <a:rPr lang="en-GB" dirty="0"/>
              <a:t>from: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F8D385-49B8-91DC-D9A2-7F89C9E4AF17}"/>
              </a:ext>
            </a:extLst>
          </p:cNvPr>
          <p:cNvSpPr txBox="1"/>
          <p:nvPr/>
        </p:nvSpPr>
        <p:spPr>
          <a:xfrm>
            <a:off x="6634876" y="1999394"/>
            <a:ext cx="52013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en-GB" dirty="0"/>
              <a:t>from the </a:t>
            </a:r>
            <a:r>
              <a:rPr lang="en-GB" b="1" dirty="0"/>
              <a:t>genuine risks </a:t>
            </a:r>
            <a:r>
              <a:rPr lang="en-GB" dirty="0"/>
              <a:t>that </a:t>
            </a:r>
            <a:r>
              <a:rPr lang="en-GB" b="1" dirty="0"/>
              <a:t>increase </a:t>
            </a:r>
            <a:r>
              <a:rPr lang="en-GB" dirty="0"/>
              <a:t>the </a:t>
            </a:r>
            <a:r>
              <a:rPr lang="en-GB" b="1" dirty="0"/>
              <a:t>further </a:t>
            </a:r>
            <a:r>
              <a:rPr lang="en-GB" dirty="0"/>
              <a:t>the </a:t>
            </a:r>
            <a:r>
              <a:rPr lang="en-GB" b="1" dirty="0"/>
              <a:t>ballot box moves away </a:t>
            </a:r>
            <a:r>
              <a:rPr lang="en-GB" dirty="0"/>
              <a:t>from the </a:t>
            </a:r>
            <a:r>
              <a:rPr lang="en-GB" b="1" dirty="0"/>
              <a:t>controlled environment </a:t>
            </a:r>
            <a:r>
              <a:rPr lang="en-GB" dirty="0"/>
              <a:t>of the </a:t>
            </a:r>
            <a:r>
              <a:rPr lang="en-GB" b="1" dirty="0"/>
              <a:t>polling station </a:t>
            </a:r>
            <a:endParaRPr lang="en-AU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3770D-5B63-90B4-21F9-323A35ACAD12}"/>
              </a:ext>
            </a:extLst>
          </p:cNvPr>
          <p:cNvSpPr txBox="1"/>
          <p:nvPr/>
        </p:nvSpPr>
        <p:spPr>
          <a:xfrm>
            <a:off x="6634876" y="2986385"/>
            <a:ext cx="52013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r>
              <a:rPr lang="en-AU" b="1" dirty="0"/>
              <a:t>new threats </a:t>
            </a:r>
            <a:r>
              <a:rPr lang="en-AU" dirty="0"/>
              <a:t>constantly </a:t>
            </a:r>
            <a:r>
              <a:rPr lang="en-AU" b="1" dirty="0"/>
              <a:t>emerging </a:t>
            </a:r>
            <a:r>
              <a:rPr lang="en-AU" dirty="0"/>
              <a:t>and </a:t>
            </a:r>
            <a:r>
              <a:rPr lang="en-AU" b="1" dirty="0"/>
              <a:t>attempting </a:t>
            </a:r>
            <a:r>
              <a:rPr lang="en-AU" dirty="0"/>
              <a:t>to </a:t>
            </a:r>
            <a:r>
              <a:rPr lang="en-AU" b="1" dirty="0"/>
              <a:t>erode public trust </a:t>
            </a:r>
            <a:r>
              <a:rPr lang="en-AU" dirty="0"/>
              <a:t>in the </a:t>
            </a:r>
            <a:r>
              <a:rPr lang="en-AU" b="1" dirty="0"/>
              <a:t>integrity</a:t>
            </a:r>
            <a:r>
              <a:rPr lang="en-AU" dirty="0"/>
              <a:t> of the </a:t>
            </a:r>
            <a:r>
              <a:rPr lang="en-AU" b="1" dirty="0"/>
              <a:t>electoral process </a:t>
            </a:r>
            <a:r>
              <a:rPr lang="en-AU" dirty="0"/>
              <a:t>and the </a:t>
            </a:r>
            <a:r>
              <a:rPr lang="en-AU" b="1" dirty="0"/>
              <a:t>legitimacy</a:t>
            </a:r>
            <a:r>
              <a:rPr lang="en-AU" dirty="0"/>
              <a:t> of its </a:t>
            </a:r>
            <a:r>
              <a:rPr lang="en-AU" b="1" dirty="0"/>
              <a:t>outcome</a:t>
            </a:r>
          </a:p>
        </p:txBody>
      </p:sp>
      <p:pic>
        <p:nvPicPr>
          <p:cNvPr id="18434" name="Picture 2" descr="Find your booth location">
            <a:extLst>
              <a:ext uri="{FF2B5EF4-FFF2-40B4-BE49-F238E27FC236}">
                <a16:creationId xmlns:a16="http://schemas.microsoft.com/office/drawing/2014/main" id="{CE31F519-3147-A294-0200-46B94B943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47" y="4256013"/>
            <a:ext cx="3445456" cy="143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875EAC-2478-12AB-11CC-DA449F72A185}"/>
              </a:ext>
            </a:extLst>
          </p:cNvPr>
          <p:cNvCxnSpPr>
            <a:cxnSpLocks/>
          </p:cNvCxnSpPr>
          <p:nvPr/>
        </p:nvCxnSpPr>
        <p:spPr>
          <a:xfrm>
            <a:off x="6322955" y="5694554"/>
            <a:ext cx="5671000" cy="0"/>
          </a:xfrm>
          <a:prstGeom prst="line">
            <a:avLst/>
          </a:prstGeom>
          <a:ln w="76200">
            <a:solidFill>
              <a:srgbClr val="2D5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7B11753-0E30-516C-1913-3DD3D6848F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07" b="92093" l="9524" r="92262">
                        <a14:foregroundMark x1="9524" y1="7907" x2="77381" y2="8837"/>
                        <a14:foregroundMark x1="77381" y1="8837" x2="92857" y2="8372"/>
                        <a14:foregroundMark x1="82738" y1="20000" x2="80357" y2="74419"/>
                        <a14:foregroundMark x1="17857" y1="24186" x2="30952" y2="74884"/>
                        <a14:foregroundMark x1="30952" y1="74884" x2="51190" y2="85116"/>
                        <a14:foregroundMark x1="51190" y1="85116" x2="51190" y2="85116"/>
                        <a14:foregroundMark x1="23810" y1="27442" x2="57143" y2="52558"/>
                        <a14:foregroundMark x1="57143" y1="33023" x2="73810" y2="58605"/>
                        <a14:foregroundMark x1="74405" y1="29767" x2="28571" y2="47907"/>
                        <a14:foregroundMark x1="15476" y1="92558" x2="56548" y2="91628"/>
                        <a14:foregroundMark x1="56548" y1="91628" x2="77381" y2="92093"/>
                        <a14:foregroundMark x1="77381" y1="92093" x2="82143" y2="916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06650" y="4954476"/>
            <a:ext cx="605446" cy="77482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B76134-7A2D-CDF3-EC7C-B364B0349C48}"/>
              </a:ext>
            </a:extLst>
          </p:cNvPr>
          <p:cNvSpPr/>
          <p:nvPr/>
        </p:nvSpPr>
        <p:spPr>
          <a:xfrm>
            <a:off x="6269338" y="4331677"/>
            <a:ext cx="1384432" cy="656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STOLEN ELECTION!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37C4DD-6ADA-CC19-C961-B85CDFC8E57F}"/>
              </a:ext>
            </a:extLst>
          </p:cNvPr>
          <p:cNvSpPr/>
          <p:nvPr/>
        </p:nvSpPr>
        <p:spPr>
          <a:xfrm>
            <a:off x="8736301" y="4304138"/>
            <a:ext cx="1384432" cy="656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FRAUD!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B76615-EF78-8DD9-814D-18B012190935}"/>
              </a:ext>
            </a:extLst>
          </p:cNvPr>
          <p:cNvSpPr/>
          <p:nvPr/>
        </p:nvSpPr>
        <p:spPr>
          <a:xfrm>
            <a:off x="10233830" y="4055290"/>
            <a:ext cx="1384432" cy="656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BIASED EMB!</a:t>
            </a:r>
            <a:endParaRPr lang="en-A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5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45142" y="672598"/>
            <a:ext cx="5355099" cy="844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Imagen 1" descr="FOO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4483"/>
            <a:ext cx="12192000" cy="153399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901734" y="6245049"/>
            <a:ext cx="190394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67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www.idea.int</a:t>
            </a:r>
            <a:r>
              <a:rPr kumimoji="0" lang="es-ES" sz="18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77618AB-5757-4E16-9E51-DD91B249F2B8}"/>
              </a:ext>
            </a:extLst>
          </p:cNvPr>
          <p:cNvGraphicFramePr/>
          <p:nvPr/>
        </p:nvGraphicFramePr>
        <p:xfrm>
          <a:off x="193925" y="1197711"/>
          <a:ext cx="11711204" cy="4596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uadroTexto 7">
            <a:extLst>
              <a:ext uri="{FF2B5EF4-FFF2-40B4-BE49-F238E27FC236}">
                <a16:creationId xmlns:a16="http://schemas.microsoft.com/office/drawing/2014/main" id="{72C30696-2FD5-41D2-A907-FEEB185F2A27}"/>
              </a:ext>
            </a:extLst>
          </p:cNvPr>
          <p:cNvSpPr txBox="1"/>
          <p:nvPr/>
        </p:nvSpPr>
        <p:spPr>
          <a:xfrm>
            <a:off x="4459782" y="2846657"/>
            <a:ext cx="3307976" cy="14134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Election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Technology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101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ontra pp id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9" y="0"/>
            <a:ext cx="12206129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998519" y="283266"/>
            <a:ext cx="3614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Arial"/>
                <a:cs typeface="Arial"/>
              </a:rPr>
              <a:t>THANK YOU!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605369" y="6027938"/>
            <a:ext cx="1333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www.idea.int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7044081" y="6042436"/>
            <a:ext cx="1795548" cy="322436"/>
            <a:chOff x="5058207" y="4531823"/>
            <a:chExt cx="1346661" cy="241827"/>
          </a:xfrm>
        </p:grpSpPr>
        <p:pic>
          <p:nvPicPr>
            <p:cNvPr id="17" name="Imagen 16" descr="ICON_FACEBOOK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207" y="4567644"/>
              <a:ext cx="206006" cy="206006"/>
            </a:xfrm>
            <a:prstGeom prst="rect">
              <a:avLst/>
            </a:prstGeom>
          </p:spPr>
        </p:pic>
        <p:sp>
          <p:nvSpPr>
            <p:cNvPr id="20" name="Rectángulo 19"/>
            <p:cNvSpPr/>
            <p:nvPr/>
          </p:nvSpPr>
          <p:spPr>
            <a:xfrm>
              <a:off x="5254072" y="4531823"/>
              <a:ext cx="1150796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>
                  <a:solidFill>
                    <a:srgbClr val="FFFFFF"/>
                  </a:solidFill>
                  <a:latin typeface="Arial"/>
                  <a:cs typeface="Arial"/>
                </a:rPr>
                <a:t>International</a:t>
              </a:r>
              <a:r>
                <a:rPr lang="en-US" sz="1333" b="1" dirty="0">
                  <a:solidFill>
                    <a:srgbClr val="FFFFFF"/>
                  </a:solidFill>
                  <a:latin typeface="Arial"/>
                  <a:cs typeface="Arial"/>
                </a:rPr>
                <a:t>IDEA</a:t>
              </a:r>
            </a:p>
          </p:txBody>
        </p:sp>
      </p:grpSp>
      <p:grpSp>
        <p:nvGrpSpPr>
          <p:cNvPr id="22" name="Agrupar 21"/>
          <p:cNvGrpSpPr/>
          <p:nvPr/>
        </p:nvGrpSpPr>
        <p:grpSpPr>
          <a:xfrm>
            <a:off x="5377235" y="6042436"/>
            <a:ext cx="1293156" cy="317104"/>
            <a:chOff x="3882518" y="4531823"/>
            <a:chExt cx="969867" cy="237828"/>
          </a:xfrm>
        </p:grpSpPr>
        <p:pic>
          <p:nvPicPr>
            <p:cNvPr id="18" name="Imagen 17" descr="ICON_TWITT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518" y="4561169"/>
              <a:ext cx="208482" cy="208482"/>
            </a:xfrm>
            <a:prstGeom prst="rect">
              <a:avLst/>
            </a:prstGeom>
          </p:spPr>
        </p:pic>
        <p:sp>
          <p:nvSpPr>
            <p:cNvPr id="21" name="Rectángulo 20"/>
            <p:cNvSpPr/>
            <p:nvPr/>
          </p:nvSpPr>
          <p:spPr>
            <a:xfrm>
              <a:off x="4070680" y="4531823"/>
              <a:ext cx="781705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>
                  <a:solidFill>
                    <a:srgbClr val="FFFFFF"/>
                  </a:solidFill>
                  <a:latin typeface="Arial"/>
                  <a:cs typeface="Arial"/>
                </a:rPr>
                <a:t>@Int_IDEA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C3797D4-F1C7-473C-0828-478DD4DA30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02" y="1912729"/>
            <a:ext cx="2097191" cy="1956525"/>
          </a:xfrm>
          <a:prstGeom prst="rect">
            <a:avLst/>
          </a:prstGeom>
        </p:spPr>
      </p:pic>
      <p:sp>
        <p:nvSpPr>
          <p:cNvPr id="8" name="Rectángulo 18">
            <a:extLst>
              <a:ext uri="{FF2B5EF4-FFF2-40B4-BE49-F238E27FC236}">
                <a16:creationId xmlns:a16="http://schemas.microsoft.com/office/drawing/2014/main" id="{F7362208-86A7-6F72-57EA-164840895285}"/>
              </a:ext>
            </a:extLst>
          </p:cNvPr>
          <p:cNvSpPr/>
          <p:nvPr/>
        </p:nvSpPr>
        <p:spPr>
          <a:xfrm>
            <a:off x="488900" y="3991797"/>
            <a:ext cx="8616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INTERNATIONAL IDEA’s Databases and Tools</a:t>
            </a:r>
          </a:p>
        </p:txBody>
      </p:sp>
    </p:spTree>
    <p:extLst>
      <p:ext uri="{BB962C8B-B14F-4D97-AF65-F5344CB8AC3E}">
        <p14:creationId xmlns:p14="http://schemas.microsoft.com/office/powerpoint/2010/main" val="35958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50992-D8E4-ECA0-8126-D397F1874CE0}"/>
              </a:ext>
            </a:extLst>
          </p:cNvPr>
          <p:cNvSpPr txBox="1"/>
          <p:nvPr/>
        </p:nvSpPr>
        <p:spPr>
          <a:xfrm>
            <a:off x="7995920" y="1513941"/>
            <a:ext cx="402524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447675">
              <a:defRPr sz="2000"/>
            </a:lvl1pPr>
          </a:lstStyle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helps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preventing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the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marginalization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of certain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segments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society</a:t>
            </a:r>
            <a:endParaRPr lang="en-A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2469F-EF12-A893-287C-1BEDC062E1EB}"/>
              </a:ext>
            </a:extLst>
          </p:cNvPr>
          <p:cNvSpPr txBox="1"/>
          <p:nvPr/>
        </p:nvSpPr>
        <p:spPr>
          <a:xfrm>
            <a:off x="7995919" y="3417824"/>
            <a:ext cx="4025243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47675"/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allows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citizens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to feel that their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rights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freedoms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are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protected </a:t>
            </a:r>
            <a:endParaRPr lang="en-A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0279B2-2B39-6B15-AF4B-359679B4FFAA}"/>
              </a:ext>
            </a:extLst>
          </p:cNvPr>
          <p:cNvSpPr txBox="1"/>
          <p:nvPr/>
        </p:nvSpPr>
        <p:spPr>
          <a:xfrm>
            <a:off x="7995918" y="4542946"/>
            <a:ext cx="4025243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47675"/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and that they have a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stake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, and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a say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, in the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future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and the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prosperity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of their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country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2AA5FC-B769-2467-90D7-4BE4264B71FE}"/>
              </a:ext>
            </a:extLst>
          </p:cNvPr>
          <p:cNvSpPr txBox="1"/>
          <p:nvPr/>
        </p:nvSpPr>
        <p:spPr>
          <a:xfrm>
            <a:off x="7995920" y="1021360"/>
            <a:ext cx="402524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447675">
              <a:defRPr sz="2000"/>
            </a:lvl1pPr>
          </a:lstStyle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promotes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fairness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justice</a:t>
            </a:r>
            <a:endParaRPr lang="en-A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96AD78-EBC8-B925-ED3E-58B41F924A72}"/>
              </a:ext>
            </a:extLst>
          </p:cNvPr>
          <p:cNvSpPr txBox="1"/>
          <p:nvPr/>
        </p:nvSpPr>
        <p:spPr>
          <a:xfrm>
            <a:off x="7995919" y="2618707"/>
            <a:ext cx="402524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47675"/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promotes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social cohesion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stability</a:t>
            </a:r>
            <a:endParaRPr lang="en-A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A39AE0-5BD0-BB06-D239-2FED53C7F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00" b="11110"/>
          <a:stretch/>
        </p:blipFill>
        <p:spPr>
          <a:xfrm flipH="1">
            <a:off x="93116" y="582259"/>
            <a:ext cx="8205929" cy="5307885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1397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C12BA1-1CFA-CDD7-6B31-E2369076E591}"/>
              </a:ext>
            </a:extLst>
          </p:cNvPr>
          <p:cNvSpPr/>
          <p:nvPr/>
        </p:nvSpPr>
        <p:spPr>
          <a:xfrm>
            <a:off x="6206799" y="1841519"/>
            <a:ext cx="1920794" cy="2946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AE543E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7B922B-4259-51B5-F0A3-E340F196F242}"/>
              </a:ext>
            </a:extLst>
          </p:cNvPr>
          <p:cNvGrpSpPr/>
          <p:nvPr/>
        </p:nvGrpSpPr>
        <p:grpSpPr>
          <a:xfrm>
            <a:off x="0" y="-12922"/>
            <a:ext cx="12192000" cy="759861"/>
            <a:chOff x="0" y="-12922"/>
            <a:chExt cx="12192000" cy="75986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3A669E-F655-72DC-FDB9-0EE6CE0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2922"/>
              <a:ext cx="12192000" cy="759861"/>
            </a:xfrm>
            <a:prstGeom prst="rect">
              <a:avLst/>
            </a:prstGeom>
            <a:effectLst>
              <a:outerShdw blurRad="88900" dist="76200" dir="6000000" algn="t" rotWithShape="0">
                <a:prstClr val="black">
                  <a:alpha val="45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84873-FEE5-8C51-379A-D4660A84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820" y="96146"/>
              <a:ext cx="576373" cy="56027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EF43C7-F1F0-FD51-2147-6096013E2742}"/>
                </a:ext>
              </a:extLst>
            </p:cNvPr>
            <p:cNvSpPr txBox="1"/>
            <p:nvPr/>
          </p:nvSpPr>
          <p:spPr>
            <a:xfrm>
              <a:off x="763617" y="129812"/>
              <a:ext cx="106647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ADOPTING TECHNOLOGY FOR INCLUSIVE ELECTIONS: A SOLUTION OR A PROBLEM?</a:t>
              </a:r>
              <a:endPara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B41390E-B2AD-C6B1-3110-C39D745E8440}"/>
              </a:ext>
            </a:extLst>
          </p:cNvPr>
          <p:cNvSpPr/>
          <p:nvPr/>
        </p:nvSpPr>
        <p:spPr>
          <a:xfrm>
            <a:off x="-596900" y="5640635"/>
            <a:ext cx="8724493" cy="1058192"/>
          </a:xfrm>
          <a:prstGeom prst="rect">
            <a:avLst/>
          </a:prstGeom>
          <a:solidFill>
            <a:srgbClr val="AE543E"/>
          </a:solidFill>
          <a:ln>
            <a:solidFill>
              <a:srgbClr val="AE54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5D5E58-1545-EF98-DBB1-1021C6528407}"/>
              </a:ext>
            </a:extLst>
          </p:cNvPr>
          <p:cNvSpPr txBox="1"/>
          <p:nvPr/>
        </p:nvSpPr>
        <p:spPr>
          <a:xfrm>
            <a:off x="1452880" y="5777439"/>
            <a:ext cx="5486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INCLUSIVE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DEMOCRACY</a:t>
            </a:r>
            <a:endParaRPr lang="en-A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075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9" grpId="0" animBg="1"/>
      <p:bldP spid="8" grpId="0" animBg="1"/>
      <p:bldP spid="22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4066E8-52AE-D680-F14E-A6CB0446625D}"/>
              </a:ext>
            </a:extLst>
          </p:cNvPr>
          <p:cNvSpPr txBox="1"/>
          <p:nvPr/>
        </p:nvSpPr>
        <p:spPr>
          <a:xfrm>
            <a:off x="7849763" y="3558068"/>
            <a:ext cx="4149692" cy="707886"/>
          </a:xfrm>
          <a:prstGeom prst="rect">
            <a:avLst/>
          </a:prstGeom>
          <a:solidFill>
            <a:srgbClr val="FFC1C1"/>
          </a:solidFill>
          <a:ln>
            <a:solidFill>
              <a:srgbClr val="FFC1C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533400">
              <a:defRPr sz="20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b="1" dirty="0">
                <a:solidFill>
                  <a:srgbClr val="C00000"/>
                </a:solidFill>
              </a:rPr>
              <a:t>disengaged citizenry </a:t>
            </a:r>
            <a:r>
              <a:rPr lang="en-GB" dirty="0">
                <a:solidFill>
                  <a:srgbClr val="C00000"/>
                </a:solidFill>
              </a:rPr>
              <a:t>and </a:t>
            </a:r>
            <a:r>
              <a:rPr lang="en-GB" b="1" dirty="0">
                <a:solidFill>
                  <a:srgbClr val="C00000"/>
                </a:solidFill>
              </a:rPr>
              <a:t>electorates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FF8AE-EAA7-7B40-5894-CA6E0E6DF877}"/>
              </a:ext>
            </a:extLst>
          </p:cNvPr>
          <p:cNvSpPr txBox="1"/>
          <p:nvPr/>
        </p:nvSpPr>
        <p:spPr>
          <a:xfrm>
            <a:off x="7849762" y="4335582"/>
            <a:ext cx="4149692" cy="707886"/>
          </a:xfrm>
          <a:prstGeom prst="rect">
            <a:avLst/>
          </a:prstGeom>
          <a:solidFill>
            <a:srgbClr val="FFC1C1"/>
          </a:solidFill>
          <a:ln>
            <a:solidFill>
              <a:srgbClr val="FFC1C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533400">
              <a:defRPr sz="20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b="1" dirty="0">
                <a:solidFill>
                  <a:srgbClr val="C00000"/>
                </a:solidFill>
              </a:rPr>
              <a:t>political instability </a:t>
            </a:r>
            <a:r>
              <a:rPr lang="en-GB" dirty="0">
                <a:solidFill>
                  <a:srgbClr val="C00000"/>
                </a:solidFill>
              </a:rPr>
              <a:t>and </a:t>
            </a:r>
            <a:r>
              <a:rPr lang="en-GB" b="1" dirty="0">
                <a:solidFill>
                  <a:srgbClr val="C00000"/>
                </a:solidFill>
              </a:rPr>
              <a:t>polarisation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50992-D8E4-ECA0-8126-D397F1874CE0}"/>
              </a:ext>
            </a:extLst>
          </p:cNvPr>
          <p:cNvSpPr txBox="1"/>
          <p:nvPr/>
        </p:nvSpPr>
        <p:spPr>
          <a:xfrm>
            <a:off x="7851808" y="1288823"/>
            <a:ext cx="4149691" cy="707886"/>
          </a:xfrm>
          <a:prstGeom prst="rect">
            <a:avLst/>
          </a:prstGeom>
          <a:solidFill>
            <a:srgbClr val="FFC1C1"/>
          </a:solidFill>
          <a:ln>
            <a:solidFill>
              <a:srgbClr val="FFC1C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533400">
              <a:defRPr sz="20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b="1" dirty="0">
                <a:solidFill>
                  <a:srgbClr val="C00000"/>
                </a:solidFill>
              </a:rPr>
              <a:t>restricted access </a:t>
            </a:r>
            <a:r>
              <a:rPr lang="en-GB" dirty="0">
                <a:solidFill>
                  <a:srgbClr val="C00000"/>
                </a:solidFill>
              </a:rPr>
              <a:t>to </a:t>
            </a:r>
            <a:r>
              <a:rPr lang="en-GB" b="1" dirty="0">
                <a:solidFill>
                  <a:srgbClr val="C00000"/>
                </a:solidFill>
              </a:rPr>
              <a:t>political power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2469F-EF12-A893-287C-1BEDC062E1EB}"/>
              </a:ext>
            </a:extLst>
          </p:cNvPr>
          <p:cNvSpPr txBox="1"/>
          <p:nvPr/>
        </p:nvSpPr>
        <p:spPr>
          <a:xfrm>
            <a:off x="7851808" y="2794595"/>
            <a:ext cx="4149692" cy="707886"/>
          </a:xfrm>
          <a:prstGeom prst="rect">
            <a:avLst/>
          </a:prstGeom>
          <a:solidFill>
            <a:srgbClr val="FFC1C1"/>
          </a:solidFill>
          <a:ln>
            <a:solidFill>
              <a:srgbClr val="FFC1C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533400">
              <a:defRPr sz="20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b="1" dirty="0">
                <a:solidFill>
                  <a:srgbClr val="C00000"/>
                </a:solidFill>
              </a:rPr>
              <a:t>unequal</a:t>
            </a:r>
            <a:r>
              <a:rPr lang="en-GB" dirty="0">
                <a:solidFill>
                  <a:srgbClr val="C00000"/>
                </a:solidFill>
              </a:rPr>
              <a:t> and </a:t>
            </a:r>
            <a:r>
              <a:rPr lang="en-GB" b="1" dirty="0">
                <a:solidFill>
                  <a:srgbClr val="C00000"/>
                </a:solidFill>
              </a:rPr>
              <a:t>inequitable participation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0279B2-2B39-6B15-AF4B-359679B4FFAA}"/>
              </a:ext>
            </a:extLst>
          </p:cNvPr>
          <p:cNvSpPr txBox="1"/>
          <p:nvPr/>
        </p:nvSpPr>
        <p:spPr>
          <a:xfrm>
            <a:off x="7849762" y="5110563"/>
            <a:ext cx="4149692" cy="707886"/>
          </a:xfrm>
          <a:prstGeom prst="rect">
            <a:avLst/>
          </a:prstGeom>
          <a:solidFill>
            <a:srgbClr val="FFC1C1"/>
          </a:solidFill>
          <a:ln>
            <a:solidFill>
              <a:srgbClr val="FFC1C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533400">
              <a:defRPr sz="20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b="1" dirty="0">
                <a:solidFill>
                  <a:srgbClr val="C00000"/>
                </a:solidFill>
              </a:rPr>
              <a:t>limited government effectiveness </a:t>
            </a:r>
            <a:r>
              <a:rPr lang="en-GB" dirty="0">
                <a:solidFill>
                  <a:srgbClr val="C00000"/>
                </a:solidFill>
              </a:rPr>
              <a:t>and </a:t>
            </a:r>
            <a:r>
              <a:rPr lang="en-GB" b="1" dirty="0">
                <a:solidFill>
                  <a:srgbClr val="C00000"/>
                </a:solidFill>
              </a:rPr>
              <a:t>accountability</a:t>
            </a:r>
            <a:r>
              <a:rPr lang="en-GB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2AA5FC-B769-2467-90D7-4BE4264B71FE}"/>
              </a:ext>
            </a:extLst>
          </p:cNvPr>
          <p:cNvSpPr txBox="1"/>
          <p:nvPr/>
        </p:nvSpPr>
        <p:spPr>
          <a:xfrm>
            <a:off x="7851808" y="821305"/>
            <a:ext cx="4149691" cy="400110"/>
          </a:xfrm>
          <a:prstGeom prst="rect">
            <a:avLst/>
          </a:prstGeom>
          <a:solidFill>
            <a:srgbClr val="FFC1C1"/>
          </a:solidFill>
          <a:ln>
            <a:solidFill>
              <a:srgbClr val="FFC1C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533400">
              <a:defRPr sz="20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>
                <a:solidFill>
                  <a:srgbClr val="C00000"/>
                </a:solidFill>
              </a:rPr>
              <a:t>leads to </a:t>
            </a:r>
            <a:r>
              <a:rPr lang="en-GB" b="1" dirty="0">
                <a:solidFill>
                  <a:srgbClr val="C00000"/>
                </a:solidFill>
              </a:rPr>
              <a:t>lack of representation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96AD78-EBC8-B925-ED3E-58B41F924A72}"/>
              </a:ext>
            </a:extLst>
          </p:cNvPr>
          <p:cNvSpPr txBox="1"/>
          <p:nvPr/>
        </p:nvSpPr>
        <p:spPr>
          <a:xfrm>
            <a:off x="7851809" y="2041709"/>
            <a:ext cx="4149692" cy="707886"/>
          </a:xfrm>
          <a:prstGeom prst="rect">
            <a:avLst/>
          </a:prstGeom>
          <a:solidFill>
            <a:srgbClr val="FFC1C1"/>
          </a:solidFill>
          <a:ln>
            <a:solidFill>
              <a:srgbClr val="FFC1C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533400">
              <a:defRPr sz="200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b="1" dirty="0">
                <a:solidFill>
                  <a:srgbClr val="C00000"/>
                </a:solidFill>
              </a:rPr>
              <a:t>economic disparities </a:t>
            </a:r>
            <a:r>
              <a:rPr lang="en-GB" dirty="0">
                <a:solidFill>
                  <a:srgbClr val="C00000"/>
                </a:solidFill>
              </a:rPr>
              <a:t>and </a:t>
            </a:r>
            <a:r>
              <a:rPr lang="en-GB" b="1" dirty="0">
                <a:solidFill>
                  <a:srgbClr val="C00000"/>
                </a:solidFill>
              </a:rPr>
              <a:t>social division</a:t>
            </a:r>
            <a:endParaRPr lang="en-AU" b="1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A39AE0-5BD0-BB06-D239-2FED53C7F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00" b="11110"/>
          <a:stretch/>
        </p:blipFill>
        <p:spPr>
          <a:xfrm flipH="1">
            <a:off x="127820" y="510564"/>
            <a:ext cx="8205929" cy="5307885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139700" dist="1270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D7B922B-4259-51B5-F0A3-E340F196F242}"/>
              </a:ext>
            </a:extLst>
          </p:cNvPr>
          <p:cNvGrpSpPr/>
          <p:nvPr/>
        </p:nvGrpSpPr>
        <p:grpSpPr>
          <a:xfrm>
            <a:off x="0" y="-12922"/>
            <a:ext cx="12192000" cy="759861"/>
            <a:chOff x="0" y="-12922"/>
            <a:chExt cx="12192000" cy="75986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3A669E-F655-72DC-FDB9-0EE6CE0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2922"/>
              <a:ext cx="12192000" cy="759861"/>
            </a:xfrm>
            <a:prstGeom prst="rect">
              <a:avLst/>
            </a:prstGeom>
            <a:effectLst>
              <a:outerShdw blurRad="88900" dist="76200" dir="6000000" algn="t" rotWithShape="0">
                <a:prstClr val="black">
                  <a:alpha val="45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84873-FEE5-8C51-379A-D4660A84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820" y="96146"/>
              <a:ext cx="576373" cy="56027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EF43C7-F1F0-FD51-2147-6096013E2742}"/>
                </a:ext>
              </a:extLst>
            </p:cNvPr>
            <p:cNvSpPr txBox="1"/>
            <p:nvPr/>
          </p:nvSpPr>
          <p:spPr>
            <a:xfrm>
              <a:off x="763617" y="129812"/>
              <a:ext cx="106647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ADOPTING TECHNOLOGY FOR INCLUSIVE ELECTIONS: A SOLUTION OR A PROBLEM?</a:t>
              </a:r>
              <a:endPara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7B34364-D79E-4F8C-ED7C-90020D3920AE}"/>
              </a:ext>
            </a:extLst>
          </p:cNvPr>
          <p:cNvSpPr/>
          <p:nvPr/>
        </p:nvSpPr>
        <p:spPr>
          <a:xfrm>
            <a:off x="-596900" y="5670591"/>
            <a:ext cx="8724493" cy="105819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22C858-65E0-8BB8-9C73-7BB448B52DD1}"/>
              </a:ext>
            </a:extLst>
          </p:cNvPr>
          <p:cNvSpPr txBox="1"/>
          <p:nvPr/>
        </p:nvSpPr>
        <p:spPr>
          <a:xfrm>
            <a:off x="1344829" y="5886518"/>
            <a:ext cx="57012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NON-INCLUSIVE DEMOCRACY</a:t>
            </a:r>
            <a:endParaRPr lang="en-A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93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 animBg="1"/>
      <p:bldP spid="6" grpId="0" animBg="1"/>
      <p:bldP spid="7" grpId="0" animBg="1"/>
      <p:bldP spid="13" grpId="0" animBg="1"/>
      <p:bldP spid="19" grpId="0" animBg="1"/>
      <p:bldP spid="11" grpId="0" animBg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992E64D-DB07-D622-BCDF-60551AA73D24}"/>
              </a:ext>
            </a:extLst>
          </p:cNvPr>
          <p:cNvSpPr txBox="1"/>
          <p:nvPr/>
        </p:nvSpPr>
        <p:spPr>
          <a:xfrm>
            <a:off x="7178565" y="1613373"/>
            <a:ext cx="479271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447675"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the </a:t>
            </a:r>
            <a:r>
              <a:rPr lang="en-GB" b="1" dirty="0"/>
              <a:t>conduit</a:t>
            </a:r>
            <a:r>
              <a:rPr lang="en-GB" dirty="0"/>
              <a:t> through which all </a:t>
            </a:r>
            <a:r>
              <a:rPr lang="en-GB" b="1" dirty="0"/>
              <a:t>members </a:t>
            </a:r>
            <a:r>
              <a:rPr lang="en-GB" dirty="0"/>
              <a:t>of a </a:t>
            </a:r>
            <a:r>
              <a:rPr lang="en-GB" b="1" dirty="0"/>
              <a:t>society </a:t>
            </a:r>
            <a:r>
              <a:rPr lang="en-GB" dirty="0"/>
              <a:t>are able to </a:t>
            </a:r>
            <a:r>
              <a:rPr lang="en-GB" b="1" dirty="0"/>
              <a:t>participate </a:t>
            </a:r>
            <a:r>
              <a:rPr lang="en-GB" dirty="0"/>
              <a:t>in their country’s </a:t>
            </a:r>
            <a:r>
              <a:rPr lang="en-GB" b="1" dirty="0"/>
              <a:t>political process </a:t>
            </a:r>
            <a:endParaRPr lang="en-AU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194CBE-D2ED-4A4C-499B-3703C45B4C8B}"/>
              </a:ext>
            </a:extLst>
          </p:cNvPr>
          <p:cNvSpPr txBox="1"/>
          <p:nvPr/>
        </p:nvSpPr>
        <p:spPr>
          <a:xfrm>
            <a:off x="7178566" y="2782669"/>
            <a:ext cx="479271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447675"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AU" dirty="0"/>
              <a:t>express a say in </a:t>
            </a:r>
            <a:r>
              <a:rPr lang="en-AU" b="1" dirty="0"/>
              <a:t>shaping key decisions affecting </a:t>
            </a:r>
            <a:r>
              <a:rPr lang="en-AU" dirty="0"/>
              <a:t>their </a:t>
            </a:r>
            <a:r>
              <a:rPr lang="en-AU" b="1" dirty="0"/>
              <a:t>lives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90458B-C664-84F8-C569-52DB0933A92B}"/>
              </a:ext>
            </a:extLst>
          </p:cNvPr>
          <p:cNvSpPr txBox="1"/>
          <p:nvPr/>
        </p:nvSpPr>
        <p:spPr>
          <a:xfrm>
            <a:off x="7178566" y="3644188"/>
            <a:ext cx="479271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447675"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AU" dirty="0"/>
              <a:t>the </a:t>
            </a:r>
            <a:r>
              <a:rPr lang="en-AU" b="1" dirty="0"/>
              <a:t>more inclusive </a:t>
            </a:r>
            <a:r>
              <a:rPr lang="en-AU" dirty="0"/>
              <a:t>an </a:t>
            </a:r>
            <a:r>
              <a:rPr lang="en-AU" b="1" dirty="0"/>
              <a:t>election </a:t>
            </a:r>
            <a:r>
              <a:rPr lang="en-AU" dirty="0"/>
              <a:t>is, the </a:t>
            </a:r>
            <a:r>
              <a:rPr lang="en-AU" b="1" dirty="0"/>
              <a:t>greater </a:t>
            </a:r>
            <a:r>
              <a:rPr lang="en-AU" dirty="0"/>
              <a:t>the likelihood that </a:t>
            </a:r>
            <a:r>
              <a:rPr lang="en-AU" b="1" dirty="0"/>
              <a:t>all voices and perspectives </a:t>
            </a:r>
            <a:r>
              <a:rPr lang="en-AU" dirty="0"/>
              <a:t>will be </a:t>
            </a:r>
            <a:r>
              <a:rPr lang="en-AU" b="1" dirty="0"/>
              <a:t>heard </a:t>
            </a:r>
            <a:r>
              <a:rPr lang="en-AU" dirty="0"/>
              <a:t>and </a:t>
            </a:r>
            <a:r>
              <a:rPr lang="en-AU" b="1" dirty="0"/>
              <a:t>represented </a:t>
            </a:r>
            <a:r>
              <a:rPr lang="en-AU" dirty="0"/>
              <a:t>in the </a:t>
            </a:r>
            <a:r>
              <a:rPr lang="en-AU" b="1" dirty="0"/>
              <a:t>final outcome</a:t>
            </a:r>
          </a:p>
        </p:txBody>
      </p:sp>
      <p:pic>
        <p:nvPicPr>
          <p:cNvPr id="4100" name="Picture 4" descr="Does Timor-Leste's Upcoming Election Herald a More Inclusive and  Progressive Democracy? – The Diplomat">
            <a:extLst>
              <a:ext uri="{FF2B5EF4-FFF2-40B4-BE49-F238E27FC236}">
                <a16:creationId xmlns:a16="http://schemas.microsoft.com/office/drawing/2014/main" id="{4E5F33F3-70C4-3FA9-F1D6-AD368ECE7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0" y="799158"/>
            <a:ext cx="7440147" cy="4960097"/>
          </a:xfrm>
          <a:prstGeom prst="rect">
            <a:avLst/>
          </a:prstGeom>
          <a:noFill/>
          <a:effectLst>
            <a:outerShdw blurRad="101600" dist="76200" dir="2700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0337AE8-4192-DE04-9A8D-F08790857956}"/>
              </a:ext>
            </a:extLst>
          </p:cNvPr>
          <p:cNvGrpSpPr/>
          <p:nvPr/>
        </p:nvGrpSpPr>
        <p:grpSpPr>
          <a:xfrm>
            <a:off x="0" y="-12922"/>
            <a:ext cx="12192000" cy="759861"/>
            <a:chOff x="0" y="-12922"/>
            <a:chExt cx="12192000" cy="75986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3A669E-F655-72DC-FDB9-0EE6CE0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2922"/>
              <a:ext cx="12192000" cy="759861"/>
            </a:xfrm>
            <a:prstGeom prst="rect">
              <a:avLst/>
            </a:prstGeom>
            <a:effectLst>
              <a:outerShdw blurRad="88900" dist="76200" dir="6000000" algn="t" rotWithShape="0">
                <a:prstClr val="black">
                  <a:alpha val="45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84873-FEE5-8C51-379A-D4660A84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820" y="96146"/>
              <a:ext cx="576373" cy="56027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EF43C7-F1F0-FD51-2147-6096013E2742}"/>
                </a:ext>
              </a:extLst>
            </p:cNvPr>
            <p:cNvSpPr txBox="1"/>
            <p:nvPr/>
          </p:nvSpPr>
          <p:spPr>
            <a:xfrm>
              <a:off x="763617" y="129812"/>
              <a:ext cx="106647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ADOPTING TECHNOLOGY FOR INCLUSIVE ELECTIONS: A SOLUTION OR A PROBLEM?</a:t>
              </a:r>
              <a:endPara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B41390E-B2AD-C6B1-3110-C39D745E8440}"/>
              </a:ext>
            </a:extLst>
          </p:cNvPr>
          <p:cNvSpPr/>
          <p:nvPr/>
        </p:nvSpPr>
        <p:spPr>
          <a:xfrm>
            <a:off x="-557048" y="5637275"/>
            <a:ext cx="8125015" cy="1058192"/>
          </a:xfrm>
          <a:prstGeom prst="rect">
            <a:avLst/>
          </a:prstGeom>
          <a:solidFill>
            <a:srgbClr val="AE543E"/>
          </a:solidFill>
          <a:ln>
            <a:solidFill>
              <a:srgbClr val="AE54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801C98-1288-CAD1-5826-44BDEC7D004B}"/>
              </a:ext>
            </a:extLst>
          </p:cNvPr>
          <p:cNvSpPr txBox="1"/>
          <p:nvPr/>
        </p:nvSpPr>
        <p:spPr>
          <a:xfrm>
            <a:off x="240880" y="5793020"/>
            <a:ext cx="5855120" cy="707886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INCLUSIVE ELECTIONS</a:t>
            </a:r>
            <a:endParaRPr lang="en-A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802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3" grpId="0" animBg="1"/>
      <p:bldP spid="22" grpId="0" animBg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D401C067-5FB7-A28C-1F6B-4A3F70E48A1F}"/>
              </a:ext>
            </a:extLst>
          </p:cNvPr>
          <p:cNvSpPr txBox="1"/>
          <p:nvPr/>
        </p:nvSpPr>
        <p:spPr>
          <a:xfrm>
            <a:off x="2497675" y="6009547"/>
            <a:ext cx="473853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357188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all </a:t>
            </a:r>
            <a:r>
              <a:rPr lang="en-GB" b="1" dirty="0"/>
              <a:t>political parties </a:t>
            </a:r>
            <a:r>
              <a:rPr lang="en-GB" dirty="0"/>
              <a:t>and </a:t>
            </a:r>
            <a:r>
              <a:rPr lang="en-GB" b="1" dirty="0"/>
              <a:t>candidates </a:t>
            </a:r>
            <a:r>
              <a:rPr lang="en-GB" dirty="0"/>
              <a:t>must have </a:t>
            </a:r>
            <a:r>
              <a:rPr lang="en-GB" b="1" dirty="0"/>
              <a:t>equal opportunities </a:t>
            </a:r>
            <a:r>
              <a:rPr lang="en-GB" dirty="0"/>
              <a:t>to </a:t>
            </a:r>
            <a:r>
              <a:rPr lang="en-GB" b="1" dirty="0"/>
              <a:t>compete</a:t>
            </a:r>
            <a:endParaRPr lang="en-AU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7DF2C4-88E0-98F2-9269-1DC4478FE7C3}"/>
              </a:ext>
            </a:extLst>
          </p:cNvPr>
          <p:cNvSpPr txBox="1"/>
          <p:nvPr/>
        </p:nvSpPr>
        <p:spPr>
          <a:xfrm>
            <a:off x="2497674" y="4934288"/>
            <a:ext cx="473853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357188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ensure </a:t>
            </a:r>
            <a:r>
              <a:rPr lang="en-GB" b="1" dirty="0"/>
              <a:t>neutral </a:t>
            </a:r>
            <a:r>
              <a:rPr lang="en-GB" dirty="0"/>
              <a:t>and </a:t>
            </a:r>
            <a:r>
              <a:rPr lang="en-GB" b="1" dirty="0"/>
              <a:t>unbiased administration </a:t>
            </a:r>
            <a:r>
              <a:rPr lang="en-GB" dirty="0"/>
              <a:t>that is </a:t>
            </a:r>
            <a:r>
              <a:rPr lang="en-GB" b="1" dirty="0"/>
              <a:t>committed </a:t>
            </a:r>
            <a:r>
              <a:rPr lang="en-GB" dirty="0"/>
              <a:t>to </a:t>
            </a:r>
            <a:r>
              <a:rPr lang="en-GB" b="1" dirty="0"/>
              <a:t>ensuring </a:t>
            </a:r>
            <a:r>
              <a:rPr lang="en-GB" dirty="0"/>
              <a:t>the </a:t>
            </a:r>
            <a:r>
              <a:rPr lang="en-GB" b="1" dirty="0"/>
              <a:t>integrity </a:t>
            </a:r>
            <a:r>
              <a:rPr lang="en-GB" dirty="0"/>
              <a:t>of the </a:t>
            </a:r>
            <a:r>
              <a:rPr lang="en-GB" b="1" dirty="0"/>
              <a:t>process</a:t>
            </a:r>
            <a:r>
              <a:rPr lang="en-GB" dirty="0"/>
              <a:t> </a:t>
            </a:r>
            <a:endParaRPr lang="en-A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E04A98-B6DD-02C7-7BE5-393EA7ED4D25}"/>
              </a:ext>
            </a:extLst>
          </p:cNvPr>
          <p:cNvSpPr txBox="1"/>
          <p:nvPr/>
        </p:nvSpPr>
        <p:spPr>
          <a:xfrm>
            <a:off x="2506901" y="3873978"/>
            <a:ext cx="472930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357188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AU" dirty="0"/>
              <a:t>the </a:t>
            </a:r>
            <a:r>
              <a:rPr lang="en-AU" b="1" dirty="0"/>
              <a:t>legal framework </a:t>
            </a:r>
            <a:r>
              <a:rPr lang="en-AU" dirty="0"/>
              <a:t>governing the </a:t>
            </a:r>
            <a:r>
              <a:rPr lang="en-AU" b="1" dirty="0"/>
              <a:t>electoral process </a:t>
            </a:r>
            <a:r>
              <a:rPr lang="en-AU" dirty="0"/>
              <a:t>must </a:t>
            </a:r>
            <a:r>
              <a:rPr lang="en-AU" b="1" dirty="0"/>
              <a:t>protect </a:t>
            </a:r>
            <a:r>
              <a:rPr lang="en-AU" dirty="0"/>
              <a:t>the </a:t>
            </a:r>
            <a:r>
              <a:rPr lang="en-AU" b="1" dirty="0"/>
              <a:t>rights </a:t>
            </a:r>
            <a:r>
              <a:rPr lang="en-AU" dirty="0"/>
              <a:t>of </a:t>
            </a:r>
            <a:r>
              <a:rPr lang="en-AU" b="1" dirty="0"/>
              <a:t>all citizens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079F84-44FE-F46C-3729-23957A227595}"/>
              </a:ext>
            </a:extLst>
          </p:cNvPr>
          <p:cNvSpPr txBox="1"/>
          <p:nvPr/>
        </p:nvSpPr>
        <p:spPr>
          <a:xfrm>
            <a:off x="7552303" y="1517893"/>
            <a:ext cx="4398817" cy="17587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b" anchorCtr="0">
            <a:no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restrictive voting </a:t>
            </a:r>
            <a:r>
              <a:rPr lang="en-GB" sz="2000" b="1" dirty="0">
                <a:solidFill>
                  <a:srgbClr val="C00000"/>
                </a:solidFill>
              </a:rPr>
              <a:t>eligibility qualifications </a:t>
            </a:r>
            <a:r>
              <a:rPr lang="en-GB" sz="2000" dirty="0">
                <a:solidFill>
                  <a:srgbClr val="C00000"/>
                </a:solidFill>
              </a:rPr>
              <a:t>are often used to </a:t>
            </a:r>
            <a:r>
              <a:rPr lang="en-GB" sz="2000" b="1" dirty="0">
                <a:solidFill>
                  <a:srgbClr val="C00000"/>
                </a:solidFill>
              </a:rPr>
              <a:t>exclude </a:t>
            </a:r>
            <a:r>
              <a:rPr lang="en-GB" sz="2000" dirty="0">
                <a:solidFill>
                  <a:srgbClr val="C00000"/>
                </a:solidFill>
              </a:rPr>
              <a:t>certain </a:t>
            </a:r>
            <a:r>
              <a:rPr lang="en-GB" sz="2000" b="1" dirty="0">
                <a:solidFill>
                  <a:srgbClr val="C00000"/>
                </a:solidFill>
              </a:rPr>
              <a:t>groups </a:t>
            </a:r>
            <a:r>
              <a:rPr lang="en-GB" sz="2000" dirty="0">
                <a:solidFill>
                  <a:srgbClr val="C00000"/>
                </a:solidFill>
              </a:rPr>
              <a:t>from the </a:t>
            </a:r>
            <a:r>
              <a:rPr lang="en-GB" sz="2000" b="1" dirty="0">
                <a:solidFill>
                  <a:srgbClr val="C00000"/>
                </a:solidFill>
              </a:rPr>
              <a:t>suffrage </a:t>
            </a:r>
            <a:r>
              <a:rPr lang="en-GB" sz="2000" dirty="0">
                <a:solidFill>
                  <a:srgbClr val="C00000"/>
                </a:solidFill>
              </a:rPr>
              <a:t>and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dirty="0">
                <a:solidFill>
                  <a:srgbClr val="C00000"/>
                </a:solidFill>
              </a:rPr>
              <a:t>be </a:t>
            </a:r>
            <a:r>
              <a:rPr lang="en-GB" sz="2000" b="1" dirty="0">
                <a:solidFill>
                  <a:srgbClr val="C00000"/>
                </a:solidFill>
              </a:rPr>
              <a:t>fairly represented </a:t>
            </a:r>
            <a:r>
              <a:rPr lang="en-GB" sz="2000" dirty="0">
                <a:solidFill>
                  <a:srgbClr val="C00000"/>
                </a:solidFill>
              </a:rPr>
              <a:t>in the </a:t>
            </a:r>
            <a:r>
              <a:rPr lang="en-GB" sz="2000" b="1" dirty="0">
                <a:solidFill>
                  <a:srgbClr val="C00000"/>
                </a:solidFill>
              </a:rPr>
              <a:t>election process</a:t>
            </a:r>
            <a:r>
              <a:rPr lang="en-GB" sz="2000" dirty="0">
                <a:solidFill>
                  <a:srgbClr val="C00000"/>
                </a:solidFill>
              </a:rPr>
              <a:t>, </a:t>
            </a:r>
            <a:r>
              <a:rPr lang="en-GB" sz="2000" b="1" dirty="0">
                <a:solidFill>
                  <a:srgbClr val="C00000"/>
                </a:solidFill>
              </a:rPr>
              <a:t>limiting </a:t>
            </a:r>
            <a:r>
              <a:rPr lang="en-GB" sz="2000" dirty="0">
                <a:solidFill>
                  <a:srgbClr val="C00000"/>
                </a:solidFill>
              </a:rPr>
              <a:t>their voting access</a:t>
            </a:r>
            <a:endParaRPr lang="en-AU" sz="2000" dirty="0">
              <a:solidFill>
                <a:srgbClr val="C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809358-DD6D-A4E0-AC9F-B5C45DBB1E40}"/>
              </a:ext>
            </a:extLst>
          </p:cNvPr>
          <p:cNvSpPr/>
          <p:nvPr/>
        </p:nvSpPr>
        <p:spPr>
          <a:xfrm rot="10800000">
            <a:off x="5085486" y="858732"/>
            <a:ext cx="7411313" cy="77095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5A43BC-31FF-6FDE-C977-909969807711}"/>
              </a:ext>
            </a:extLst>
          </p:cNvPr>
          <p:cNvSpPr txBox="1"/>
          <p:nvPr/>
        </p:nvSpPr>
        <p:spPr>
          <a:xfrm>
            <a:off x="2474426" y="1946311"/>
            <a:ext cx="4738537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57188"/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all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eligible citizens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must have the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right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vote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participate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in the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election without discrimination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or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barriers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without fear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repression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or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intimidation </a:t>
            </a:r>
            <a:endParaRPr lang="en-A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D75C10-A279-4B05-EF83-A41B0F690BF7}"/>
              </a:ext>
            </a:extLst>
          </p:cNvPr>
          <p:cNvSpPr/>
          <p:nvPr/>
        </p:nvSpPr>
        <p:spPr>
          <a:xfrm>
            <a:off x="240880" y="1434942"/>
            <a:ext cx="2554872" cy="532691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41390E-B2AD-C6B1-3110-C39D745E8440}"/>
              </a:ext>
            </a:extLst>
          </p:cNvPr>
          <p:cNvSpPr/>
          <p:nvPr/>
        </p:nvSpPr>
        <p:spPr>
          <a:xfrm>
            <a:off x="-136634" y="685744"/>
            <a:ext cx="5222123" cy="988222"/>
          </a:xfrm>
          <a:prstGeom prst="rect">
            <a:avLst/>
          </a:prstGeom>
          <a:solidFill>
            <a:srgbClr val="AE543E"/>
          </a:solidFill>
          <a:ln>
            <a:solidFill>
              <a:srgbClr val="AE543E"/>
            </a:solidFill>
          </a:ln>
          <a:effectLst>
            <a:outerShdw blurRad="114300" dist="127000" dir="2700000" algn="tl" rotWithShape="0">
              <a:prstClr val="black">
                <a:alpha val="47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801C98-1288-CAD1-5826-44BDEC7D004B}"/>
              </a:ext>
            </a:extLst>
          </p:cNvPr>
          <p:cNvSpPr txBox="1"/>
          <p:nvPr/>
        </p:nvSpPr>
        <p:spPr>
          <a:xfrm>
            <a:off x="-110327" y="871562"/>
            <a:ext cx="6335253" cy="646331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INCLUSIVE ELECTIONS</a:t>
            </a:r>
            <a:endParaRPr lang="en-A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337AE8-4192-DE04-9A8D-F08790857956}"/>
              </a:ext>
            </a:extLst>
          </p:cNvPr>
          <p:cNvGrpSpPr/>
          <p:nvPr/>
        </p:nvGrpSpPr>
        <p:grpSpPr>
          <a:xfrm>
            <a:off x="0" y="-12922"/>
            <a:ext cx="12192000" cy="759861"/>
            <a:chOff x="0" y="-12922"/>
            <a:chExt cx="12192000" cy="75986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3A669E-F655-72DC-FDB9-0EE6CE0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2922"/>
              <a:ext cx="12192000" cy="759861"/>
            </a:xfrm>
            <a:prstGeom prst="rect">
              <a:avLst/>
            </a:prstGeom>
            <a:effectLst>
              <a:outerShdw blurRad="88900" dist="76200" dir="6000000" algn="t" rotWithShape="0">
                <a:prstClr val="black">
                  <a:alpha val="45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84873-FEE5-8C51-379A-D4660A84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820" y="96146"/>
              <a:ext cx="576373" cy="56027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EF43C7-F1F0-FD51-2147-6096013E2742}"/>
                </a:ext>
              </a:extLst>
            </p:cNvPr>
            <p:cNvSpPr txBox="1"/>
            <p:nvPr/>
          </p:nvSpPr>
          <p:spPr>
            <a:xfrm>
              <a:off x="763617" y="129812"/>
              <a:ext cx="106647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ADOPTING TECHNOLOGY FOR INCLUSIVE ELECTIONS: A SOLUTION OR A PROBLEM?</a:t>
              </a:r>
              <a:endPara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D0DCC2A-F726-F106-7DA7-3D177AD0B08B}"/>
              </a:ext>
            </a:extLst>
          </p:cNvPr>
          <p:cNvSpPr txBox="1"/>
          <p:nvPr/>
        </p:nvSpPr>
        <p:spPr>
          <a:xfrm>
            <a:off x="402382" y="1703252"/>
            <a:ext cx="19278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</a:t>
            </a:r>
            <a:endParaRPr lang="en-A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29FCC2-E949-E928-7B00-1079D6D1C827}"/>
              </a:ext>
            </a:extLst>
          </p:cNvPr>
          <p:cNvSpPr txBox="1"/>
          <p:nvPr/>
        </p:nvSpPr>
        <p:spPr>
          <a:xfrm>
            <a:off x="7543076" y="979738"/>
            <a:ext cx="4847061" cy="646331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AU" dirty="0"/>
              <a:t>BARRIERS</a:t>
            </a:r>
            <a:endParaRPr lang="en-AU" sz="8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42920-791F-8899-73B4-77E4BAAC8FB7}"/>
              </a:ext>
            </a:extLst>
          </p:cNvPr>
          <p:cNvSpPr txBox="1"/>
          <p:nvPr/>
        </p:nvSpPr>
        <p:spPr>
          <a:xfrm>
            <a:off x="416006" y="2122945"/>
            <a:ext cx="2127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 and universal suffrage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850D39-E8F7-5E38-64CB-BA694C3CE7FA}"/>
              </a:ext>
            </a:extLst>
          </p:cNvPr>
          <p:cNvSpPr txBox="1"/>
          <p:nvPr/>
        </p:nvSpPr>
        <p:spPr>
          <a:xfrm>
            <a:off x="470670" y="3873978"/>
            <a:ext cx="20952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Professional, fair and impartial electoral administration </a:t>
            </a:r>
            <a:endParaRPr lang="en-AU" sz="20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9ED04B-30DC-3F4E-501F-300C3D6E334C}"/>
              </a:ext>
            </a:extLst>
          </p:cNvPr>
          <p:cNvSpPr txBox="1"/>
          <p:nvPr/>
        </p:nvSpPr>
        <p:spPr>
          <a:xfrm>
            <a:off x="7543076" y="3814755"/>
            <a:ext cx="4408044" cy="16305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b" anchorCtr="0">
            <a:noAutofit/>
          </a:bodyPr>
          <a:lstStyle>
            <a:defPPr>
              <a:defRPr lang="en-US"/>
            </a:defPPr>
            <a:lvl1pPr>
              <a:defRPr sz="2000">
                <a:solidFill>
                  <a:srgbClr val="C00000"/>
                </a:solidFill>
              </a:defRPr>
            </a:lvl1pPr>
          </a:lstStyle>
          <a:p>
            <a:r>
              <a:rPr lang="en-GB" b="1" dirty="0"/>
              <a:t>poorly managed, biased and fraudulent electoral administration </a:t>
            </a:r>
            <a:r>
              <a:rPr lang="en-GB" dirty="0"/>
              <a:t>undermines the </a:t>
            </a:r>
            <a:r>
              <a:rPr lang="en-GB" b="1" dirty="0"/>
              <a:t>integrity </a:t>
            </a:r>
            <a:r>
              <a:rPr lang="en-GB" dirty="0"/>
              <a:t>and </a:t>
            </a:r>
            <a:r>
              <a:rPr lang="en-GB" b="1" dirty="0"/>
              <a:t>credibility </a:t>
            </a:r>
            <a:r>
              <a:rPr lang="en-GB" dirty="0"/>
              <a:t>of the </a:t>
            </a:r>
            <a:r>
              <a:rPr lang="en-GB" b="1" dirty="0"/>
              <a:t>electoral process</a:t>
            </a:r>
            <a:r>
              <a:rPr lang="en-GB" dirty="0"/>
              <a:t>, ultimately </a:t>
            </a:r>
            <a:r>
              <a:rPr lang="en-GB" b="1" dirty="0"/>
              <a:t>discouraging citizens </a:t>
            </a:r>
            <a:r>
              <a:rPr lang="en-GB" dirty="0"/>
              <a:t>from </a:t>
            </a:r>
            <a:r>
              <a:rPr lang="en-GB" b="1" dirty="0"/>
              <a:t>participating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417902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28" grpId="0" animBg="1"/>
      <p:bldP spid="20" grpId="0" animBg="1"/>
      <p:bldP spid="24" grpId="0" animBg="1"/>
      <p:bldP spid="16" grpId="0" animBg="1"/>
      <p:bldP spid="4" grpId="0" animBg="1"/>
      <p:bldP spid="22" grpId="0" animBg="1"/>
      <p:bldP spid="3" grpId="0"/>
      <p:bldP spid="8" grpId="0"/>
      <p:bldP spid="9" grpId="0"/>
      <p:bldP spid="12" grpId="0"/>
      <p:bldP spid="26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3F7DF2C4-88E0-98F2-9269-1DC4478FE7C3}"/>
              </a:ext>
            </a:extLst>
          </p:cNvPr>
          <p:cNvSpPr txBox="1"/>
          <p:nvPr/>
        </p:nvSpPr>
        <p:spPr>
          <a:xfrm>
            <a:off x="2474426" y="5096972"/>
            <a:ext cx="473853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357188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b="1" dirty="0"/>
              <a:t>citizens, political actors, civil society organisations </a:t>
            </a:r>
            <a:r>
              <a:rPr lang="en-GB" dirty="0"/>
              <a:t>and the </a:t>
            </a:r>
            <a:r>
              <a:rPr lang="en-GB" b="1" dirty="0"/>
              <a:t>media </a:t>
            </a:r>
            <a:r>
              <a:rPr lang="en-GB" dirty="0"/>
              <a:t>must enjoy </a:t>
            </a:r>
            <a:r>
              <a:rPr lang="en-GB" b="1" dirty="0"/>
              <a:t>access </a:t>
            </a:r>
            <a:r>
              <a:rPr lang="en-GB" dirty="0"/>
              <a:t>to </a:t>
            </a:r>
            <a:r>
              <a:rPr lang="en-GB" b="1" dirty="0"/>
              <a:t>accurate and unbiased information </a:t>
            </a:r>
            <a:r>
              <a:rPr lang="en-GB" dirty="0"/>
              <a:t>about the </a:t>
            </a:r>
            <a:r>
              <a:rPr lang="en-GB" b="1" dirty="0"/>
              <a:t>electoral process </a:t>
            </a:r>
            <a:endParaRPr lang="en-AU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E04A98-B6DD-02C7-7BE5-393EA7ED4D25}"/>
              </a:ext>
            </a:extLst>
          </p:cNvPr>
          <p:cNvSpPr txBox="1"/>
          <p:nvPr/>
        </p:nvSpPr>
        <p:spPr>
          <a:xfrm>
            <a:off x="2483653" y="3675530"/>
            <a:ext cx="4729309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357188"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elections must be </a:t>
            </a:r>
            <a:r>
              <a:rPr lang="en-GB" b="1" dirty="0"/>
              <a:t>accessible </a:t>
            </a:r>
            <a:r>
              <a:rPr lang="en-GB" dirty="0"/>
              <a:t>to </a:t>
            </a:r>
            <a:r>
              <a:rPr lang="en-GB" b="1" dirty="0"/>
              <a:t>all citizens</a:t>
            </a:r>
            <a:r>
              <a:rPr lang="en-GB" dirty="0"/>
              <a:t>, including those with </a:t>
            </a:r>
            <a:r>
              <a:rPr lang="en-GB" b="1" dirty="0"/>
              <a:t>disabilities </a:t>
            </a:r>
            <a:r>
              <a:rPr lang="en-GB" dirty="0"/>
              <a:t>or </a:t>
            </a:r>
            <a:r>
              <a:rPr lang="en-GB" b="1" dirty="0"/>
              <a:t>special needs</a:t>
            </a:r>
            <a:r>
              <a:rPr lang="en-GB" dirty="0"/>
              <a:t>, or </a:t>
            </a:r>
            <a:r>
              <a:rPr lang="en-GB" b="1" dirty="0"/>
              <a:t>minority populations</a:t>
            </a:r>
            <a:endParaRPr lang="en-AU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079F84-44FE-F46C-3729-23957A227595}"/>
              </a:ext>
            </a:extLst>
          </p:cNvPr>
          <p:cNvSpPr txBox="1"/>
          <p:nvPr/>
        </p:nvSpPr>
        <p:spPr>
          <a:xfrm>
            <a:off x="7543076" y="1287754"/>
            <a:ext cx="4398817" cy="19299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b" anchorCtr="0">
            <a:no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lack of transparency </a:t>
            </a:r>
            <a:r>
              <a:rPr lang="en-GB" sz="2000" dirty="0">
                <a:solidFill>
                  <a:srgbClr val="C00000"/>
                </a:solidFill>
              </a:rPr>
              <a:t>and </a:t>
            </a:r>
            <a:r>
              <a:rPr lang="en-GB" sz="2000" b="1" dirty="0">
                <a:solidFill>
                  <a:srgbClr val="C00000"/>
                </a:solidFill>
              </a:rPr>
              <a:t>accountability </a:t>
            </a:r>
            <a:r>
              <a:rPr lang="en-GB" sz="2000" dirty="0">
                <a:solidFill>
                  <a:srgbClr val="C00000"/>
                </a:solidFill>
              </a:rPr>
              <a:t>undermines </a:t>
            </a:r>
            <a:r>
              <a:rPr lang="en-GB" sz="2000" b="1" dirty="0">
                <a:solidFill>
                  <a:srgbClr val="C00000"/>
                </a:solidFill>
              </a:rPr>
              <a:t>stakeholder trust </a:t>
            </a:r>
            <a:r>
              <a:rPr lang="en-GB" sz="2000" dirty="0">
                <a:solidFill>
                  <a:srgbClr val="C00000"/>
                </a:solidFill>
              </a:rPr>
              <a:t>in the </a:t>
            </a:r>
            <a:r>
              <a:rPr lang="en-GB" sz="2000" b="1" dirty="0">
                <a:solidFill>
                  <a:srgbClr val="C00000"/>
                </a:solidFill>
              </a:rPr>
              <a:t>electoral process </a:t>
            </a:r>
            <a:r>
              <a:rPr lang="en-GB" sz="2000" dirty="0">
                <a:solidFill>
                  <a:srgbClr val="C00000"/>
                </a:solidFill>
              </a:rPr>
              <a:t>and the </a:t>
            </a:r>
            <a:r>
              <a:rPr lang="en-GB" sz="2000" b="1" dirty="0">
                <a:solidFill>
                  <a:srgbClr val="C00000"/>
                </a:solidFill>
              </a:rPr>
              <a:t>legitimacy </a:t>
            </a:r>
            <a:r>
              <a:rPr lang="en-GB" sz="2000" dirty="0">
                <a:solidFill>
                  <a:srgbClr val="C00000"/>
                </a:solidFill>
              </a:rPr>
              <a:t>of its </a:t>
            </a:r>
            <a:r>
              <a:rPr lang="en-GB" sz="2000" b="1" dirty="0">
                <a:solidFill>
                  <a:srgbClr val="C00000"/>
                </a:solidFill>
              </a:rPr>
              <a:t>outcome </a:t>
            </a:r>
            <a:endParaRPr lang="en-AU" sz="2000" b="1" dirty="0">
              <a:solidFill>
                <a:srgbClr val="C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809358-DD6D-A4E0-AC9F-B5C45DBB1E40}"/>
              </a:ext>
            </a:extLst>
          </p:cNvPr>
          <p:cNvSpPr/>
          <p:nvPr/>
        </p:nvSpPr>
        <p:spPr>
          <a:xfrm rot="10800000">
            <a:off x="5085486" y="858732"/>
            <a:ext cx="7411313" cy="77095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5A43BC-31FF-6FDE-C977-909969807711}"/>
              </a:ext>
            </a:extLst>
          </p:cNvPr>
          <p:cNvSpPr txBox="1"/>
          <p:nvPr/>
        </p:nvSpPr>
        <p:spPr>
          <a:xfrm>
            <a:off x="2474426" y="1946311"/>
            <a:ext cx="4738537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57188"/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electoral process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must be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transparent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open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public scrutiny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, with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mechanisms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in place to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investigate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address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any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complaints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or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allegations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misconduct</a:t>
            </a:r>
            <a:endParaRPr lang="en-A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D75C10-A279-4B05-EF83-A41B0F690BF7}"/>
              </a:ext>
            </a:extLst>
          </p:cNvPr>
          <p:cNvSpPr/>
          <p:nvPr/>
        </p:nvSpPr>
        <p:spPr>
          <a:xfrm>
            <a:off x="240880" y="1434942"/>
            <a:ext cx="2554872" cy="532691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41390E-B2AD-C6B1-3110-C39D745E8440}"/>
              </a:ext>
            </a:extLst>
          </p:cNvPr>
          <p:cNvSpPr/>
          <p:nvPr/>
        </p:nvSpPr>
        <p:spPr>
          <a:xfrm>
            <a:off x="-136634" y="685744"/>
            <a:ext cx="5222123" cy="988222"/>
          </a:xfrm>
          <a:prstGeom prst="rect">
            <a:avLst/>
          </a:prstGeom>
          <a:solidFill>
            <a:srgbClr val="AE543E"/>
          </a:solidFill>
          <a:ln>
            <a:solidFill>
              <a:srgbClr val="AE543E"/>
            </a:solidFill>
          </a:ln>
          <a:effectLst>
            <a:outerShdw blurRad="114300" dist="127000" dir="2700000" algn="tl" rotWithShape="0">
              <a:prstClr val="black">
                <a:alpha val="47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801C98-1288-CAD1-5826-44BDEC7D004B}"/>
              </a:ext>
            </a:extLst>
          </p:cNvPr>
          <p:cNvSpPr txBox="1"/>
          <p:nvPr/>
        </p:nvSpPr>
        <p:spPr>
          <a:xfrm>
            <a:off x="-110327" y="871562"/>
            <a:ext cx="6335253" cy="646331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INCLUSIVE ELECTIONS</a:t>
            </a:r>
            <a:endParaRPr lang="en-A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337AE8-4192-DE04-9A8D-F08790857956}"/>
              </a:ext>
            </a:extLst>
          </p:cNvPr>
          <p:cNvGrpSpPr/>
          <p:nvPr/>
        </p:nvGrpSpPr>
        <p:grpSpPr>
          <a:xfrm>
            <a:off x="0" y="-12922"/>
            <a:ext cx="12192000" cy="759861"/>
            <a:chOff x="0" y="-12922"/>
            <a:chExt cx="12192000" cy="75986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3A669E-F655-72DC-FDB9-0EE6CE0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2922"/>
              <a:ext cx="12192000" cy="759861"/>
            </a:xfrm>
            <a:prstGeom prst="rect">
              <a:avLst/>
            </a:prstGeom>
            <a:effectLst>
              <a:outerShdw blurRad="88900" dist="76200" dir="6000000" algn="t" rotWithShape="0">
                <a:prstClr val="black">
                  <a:alpha val="45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84873-FEE5-8C51-379A-D4660A84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820" y="96146"/>
              <a:ext cx="576373" cy="56027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EF43C7-F1F0-FD51-2147-6096013E2742}"/>
                </a:ext>
              </a:extLst>
            </p:cNvPr>
            <p:cNvSpPr txBox="1"/>
            <p:nvPr/>
          </p:nvSpPr>
          <p:spPr>
            <a:xfrm>
              <a:off x="763617" y="129812"/>
              <a:ext cx="106647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ADOPTING TECHNOLOGY FOR INCLUSIVE ELECTIONS: A SOLUTION OR A PROBLEM?</a:t>
              </a:r>
              <a:endPara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D0DCC2A-F726-F106-7DA7-3D177AD0B08B}"/>
              </a:ext>
            </a:extLst>
          </p:cNvPr>
          <p:cNvSpPr txBox="1"/>
          <p:nvPr/>
        </p:nvSpPr>
        <p:spPr>
          <a:xfrm>
            <a:off x="402382" y="1703252"/>
            <a:ext cx="19278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</a:t>
            </a:r>
            <a:endParaRPr lang="en-A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29FCC2-E949-E928-7B00-1079D6D1C827}"/>
              </a:ext>
            </a:extLst>
          </p:cNvPr>
          <p:cNvSpPr txBox="1"/>
          <p:nvPr/>
        </p:nvSpPr>
        <p:spPr>
          <a:xfrm>
            <a:off x="7543076" y="979738"/>
            <a:ext cx="4847061" cy="646331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AU" dirty="0"/>
              <a:t>BARRIERS</a:t>
            </a:r>
            <a:endParaRPr lang="en-AU" sz="8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42920-791F-8899-73B4-77E4BAAC8FB7}"/>
              </a:ext>
            </a:extLst>
          </p:cNvPr>
          <p:cNvSpPr txBox="1"/>
          <p:nvPr/>
        </p:nvSpPr>
        <p:spPr>
          <a:xfrm>
            <a:off x="416006" y="2122945"/>
            <a:ext cx="2127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Transparency and accountability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850D39-E8F7-5E38-64CB-BA694C3CE7FA}"/>
              </a:ext>
            </a:extLst>
          </p:cNvPr>
          <p:cNvSpPr txBox="1"/>
          <p:nvPr/>
        </p:nvSpPr>
        <p:spPr>
          <a:xfrm>
            <a:off x="416006" y="3711585"/>
            <a:ext cx="20952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accessibility to voting</a:t>
            </a:r>
            <a:endParaRPr lang="en-AU" sz="20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9ED04B-30DC-3F4E-501F-300C3D6E334C}"/>
              </a:ext>
            </a:extLst>
          </p:cNvPr>
          <p:cNvSpPr txBox="1"/>
          <p:nvPr/>
        </p:nvSpPr>
        <p:spPr>
          <a:xfrm>
            <a:off x="7504325" y="3640274"/>
            <a:ext cx="4408044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b" anchorCtr="0">
            <a:noAutofit/>
          </a:bodyPr>
          <a:lstStyle>
            <a:defPPr>
              <a:defRPr lang="en-US"/>
            </a:defPPr>
            <a:lvl1pPr>
              <a:defRPr sz="2000">
                <a:solidFill>
                  <a:srgbClr val="C00000"/>
                </a:solidFill>
              </a:defRPr>
            </a:lvl1pPr>
          </a:lstStyle>
          <a:p>
            <a:r>
              <a:rPr lang="en-GB" b="1" dirty="0"/>
              <a:t>legal</a:t>
            </a:r>
            <a:r>
              <a:rPr lang="en-GB" dirty="0"/>
              <a:t>, </a:t>
            </a:r>
            <a:r>
              <a:rPr lang="en-GB" b="1" dirty="0"/>
              <a:t>procedural </a:t>
            </a:r>
            <a:r>
              <a:rPr lang="en-GB" dirty="0"/>
              <a:t>or </a:t>
            </a:r>
            <a:r>
              <a:rPr lang="en-GB" b="1" dirty="0"/>
              <a:t>physical barriers limit access </a:t>
            </a:r>
            <a:r>
              <a:rPr lang="en-GB" dirty="0"/>
              <a:t>to </a:t>
            </a:r>
            <a:r>
              <a:rPr lang="en-GB" b="1" dirty="0"/>
              <a:t>voting</a:t>
            </a:r>
            <a:r>
              <a:rPr lang="en-GB" dirty="0"/>
              <a:t>,</a:t>
            </a:r>
            <a:r>
              <a:rPr lang="en-GB" b="1" dirty="0"/>
              <a:t> </a:t>
            </a:r>
            <a:r>
              <a:rPr lang="en-GB" dirty="0"/>
              <a:t>preventing </a:t>
            </a:r>
            <a:r>
              <a:rPr lang="en-GB" b="1" dirty="0"/>
              <a:t>marginalised groups</a:t>
            </a:r>
            <a:r>
              <a:rPr lang="en-GB" dirty="0"/>
              <a:t> from </a:t>
            </a:r>
            <a:r>
              <a:rPr lang="en-GB" b="1" dirty="0"/>
              <a:t>participating </a:t>
            </a:r>
            <a:r>
              <a:rPr lang="en-GB" dirty="0"/>
              <a:t>in </a:t>
            </a:r>
            <a:r>
              <a:rPr lang="en-GB" b="1" dirty="0"/>
              <a:t>elections</a:t>
            </a:r>
            <a:endParaRPr lang="en-AU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3591B9-DB99-A30F-8C1C-1D892E364B18}"/>
              </a:ext>
            </a:extLst>
          </p:cNvPr>
          <p:cNvSpPr txBox="1"/>
          <p:nvPr/>
        </p:nvSpPr>
        <p:spPr>
          <a:xfrm>
            <a:off x="416006" y="5129912"/>
            <a:ext cx="20952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to information</a:t>
            </a:r>
            <a:endParaRPr lang="en-AU" sz="20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59B84-85DE-2C12-E6B4-E5F4A3B13705}"/>
              </a:ext>
            </a:extLst>
          </p:cNvPr>
          <p:cNvSpPr txBox="1"/>
          <p:nvPr/>
        </p:nvSpPr>
        <p:spPr>
          <a:xfrm>
            <a:off x="7504325" y="5129912"/>
            <a:ext cx="4398817" cy="12904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b" anchorCtr="0">
            <a:noAutofit/>
          </a:bodyPr>
          <a:lstStyle>
            <a:defPPr>
              <a:defRPr lang="en-US"/>
            </a:defPPr>
            <a:lvl1pPr>
              <a:defRPr sz="2000">
                <a:solidFill>
                  <a:srgbClr val="C00000"/>
                </a:solidFill>
              </a:defRPr>
            </a:lvl1pPr>
          </a:lstStyle>
          <a:p>
            <a:r>
              <a:rPr lang="en-GB" b="1" dirty="0"/>
              <a:t>barriers preventing </a:t>
            </a:r>
            <a:r>
              <a:rPr lang="en-GB" dirty="0"/>
              <a:t>or </a:t>
            </a:r>
            <a:r>
              <a:rPr lang="en-GB" b="1" dirty="0"/>
              <a:t>limiting access </a:t>
            </a:r>
            <a:r>
              <a:rPr lang="en-GB" dirty="0"/>
              <a:t>to </a:t>
            </a:r>
            <a:r>
              <a:rPr lang="en-GB" b="1" dirty="0"/>
              <a:t>accurate </a:t>
            </a:r>
            <a:r>
              <a:rPr lang="en-GB" dirty="0"/>
              <a:t>and </a:t>
            </a:r>
            <a:r>
              <a:rPr lang="en-GB" b="1" dirty="0"/>
              <a:t>unbiased information </a:t>
            </a:r>
            <a:r>
              <a:rPr lang="en-GB" dirty="0"/>
              <a:t>prevent </a:t>
            </a:r>
            <a:r>
              <a:rPr lang="en-GB" b="1" dirty="0"/>
              <a:t>informed decision making </a:t>
            </a:r>
            <a:r>
              <a:rPr lang="en-GB" dirty="0"/>
              <a:t>and </a:t>
            </a:r>
            <a:r>
              <a:rPr lang="en-GB" b="1" dirty="0"/>
              <a:t>meaningful electoral participation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2253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8" grpId="0" animBg="1"/>
      <p:bldP spid="20" grpId="0" animBg="1"/>
      <p:bldP spid="16" grpId="0" animBg="1"/>
      <p:bldP spid="12" grpId="0"/>
      <p:bldP spid="26" grpId="0"/>
      <p:bldP spid="34" grpId="0" animBg="1"/>
      <p:bldP spid="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F7C6CB6A-C17C-F289-4E6B-69A28C4E7183}"/>
              </a:ext>
            </a:extLst>
          </p:cNvPr>
          <p:cNvSpPr txBox="1"/>
          <p:nvPr/>
        </p:nvSpPr>
        <p:spPr>
          <a:xfrm>
            <a:off x="6312374" y="4265639"/>
            <a:ext cx="5742570" cy="10656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630238" lvl="0" algn="just">
              <a:lnSpc>
                <a:spcPct val="107000"/>
              </a:lnSpc>
              <a:spcAft>
                <a:spcPts val="300"/>
              </a:spcAft>
              <a:defRPr>
                <a:solidFill>
                  <a:srgbClr val="1F3864"/>
                </a:solidFill>
                <a:effectLst/>
                <a:latin typeface="Merriweather" panose="02060503050406030704" pitchFamily="18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AU" sz="2000" dirty="0">
                <a:latin typeface="+mn-lt"/>
              </a:rPr>
              <a:t>this </a:t>
            </a:r>
            <a:r>
              <a:rPr lang="en-AU" sz="2000" b="1" dirty="0">
                <a:latin typeface="+mn-lt"/>
              </a:rPr>
              <a:t>gives way </a:t>
            </a:r>
            <a:r>
              <a:rPr lang="en-AU" sz="2000" dirty="0">
                <a:latin typeface="+mn-lt"/>
              </a:rPr>
              <a:t>to a </a:t>
            </a:r>
            <a:r>
              <a:rPr lang="en-AU" sz="2000" b="1" dirty="0">
                <a:latin typeface="+mn-lt"/>
              </a:rPr>
              <a:t>polarized political </a:t>
            </a:r>
            <a:r>
              <a:rPr lang="en-AU" sz="2000" dirty="0">
                <a:latin typeface="+mn-lt"/>
              </a:rPr>
              <a:t>and </a:t>
            </a:r>
            <a:r>
              <a:rPr lang="en-AU" sz="2000" b="1" dirty="0">
                <a:latin typeface="+mn-lt"/>
              </a:rPr>
              <a:t>social climate</a:t>
            </a:r>
            <a:r>
              <a:rPr lang="en-AU" sz="2000" dirty="0">
                <a:latin typeface="+mn-lt"/>
              </a:rPr>
              <a:t>, where </a:t>
            </a:r>
            <a:r>
              <a:rPr lang="en-AU" sz="2000" b="1" dirty="0">
                <a:latin typeface="+mn-lt"/>
              </a:rPr>
              <a:t>marginalised individuals or groups </a:t>
            </a:r>
            <a:r>
              <a:rPr lang="en-AU" sz="2000" dirty="0">
                <a:latin typeface="+mn-lt"/>
              </a:rPr>
              <a:t>feel </a:t>
            </a:r>
            <a:r>
              <a:rPr lang="en-AU" sz="2000" b="1" dirty="0">
                <a:latin typeface="+mn-lt"/>
              </a:rPr>
              <a:t>disenfranchised </a:t>
            </a:r>
            <a:r>
              <a:rPr lang="en-AU" sz="2000" dirty="0">
                <a:latin typeface="+mn-lt"/>
              </a:rPr>
              <a:t>and </a:t>
            </a:r>
            <a:r>
              <a:rPr lang="en-AU" sz="2000" b="1" dirty="0">
                <a:latin typeface="+mn-lt"/>
              </a:rPr>
              <a:t>excluded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0560DD-4E5E-8125-B9A4-173546B29011}"/>
              </a:ext>
            </a:extLst>
          </p:cNvPr>
          <p:cNvSpPr txBox="1"/>
          <p:nvPr/>
        </p:nvSpPr>
        <p:spPr>
          <a:xfrm>
            <a:off x="6312374" y="5413230"/>
            <a:ext cx="5742570" cy="10656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630238" lvl="0" algn="just">
              <a:lnSpc>
                <a:spcPct val="107000"/>
              </a:lnSpc>
              <a:spcAft>
                <a:spcPts val="300"/>
              </a:spcAft>
              <a:defRPr>
                <a:solidFill>
                  <a:srgbClr val="1F3864"/>
                </a:solidFill>
                <a:effectLst/>
                <a:latin typeface="Merriweather" panose="02060503050406030704" pitchFamily="18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AU" sz="2000" dirty="0">
                <a:latin typeface="+mn-lt"/>
              </a:rPr>
              <a:t>to make their </a:t>
            </a:r>
            <a:r>
              <a:rPr lang="en-AU" sz="2000" b="1" dirty="0">
                <a:latin typeface="+mn-lt"/>
              </a:rPr>
              <a:t>silenced voices heard</a:t>
            </a:r>
            <a:r>
              <a:rPr lang="en-AU" sz="2000" dirty="0">
                <a:latin typeface="+mn-lt"/>
              </a:rPr>
              <a:t>, they may </a:t>
            </a:r>
            <a:r>
              <a:rPr lang="en-AU" sz="2000" b="1" dirty="0">
                <a:latin typeface="+mn-lt"/>
              </a:rPr>
              <a:t>resort </a:t>
            </a:r>
            <a:r>
              <a:rPr lang="en-AU" sz="2000" dirty="0">
                <a:latin typeface="+mn-lt"/>
              </a:rPr>
              <a:t>to </a:t>
            </a:r>
            <a:r>
              <a:rPr lang="en-AU" sz="2000" b="1" dirty="0">
                <a:latin typeface="+mn-lt"/>
              </a:rPr>
              <a:t>civil disobedience, social unrest</a:t>
            </a:r>
            <a:r>
              <a:rPr lang="en-AU" sz="2000" dirty="0">
                <a:latin typeface="+mn-lt"/>
              </a:rPr>
              <a:t>, and even to </a:t>
            </a:r>
            <a:r>
              <a:rPr lang="en-AU" sz="2000" b="1" dirty="0">
                <a:latin typeface="+mn-lt"/>
              </a:rPr>
              <a:t>violence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679CC7D-7087-AB01-31A5-850B43C50C5C}"/>
              </a:ext>
            </a:extLst>
          </p:cNvPr>
          <p:cNvSpPr txBox="1"/>
          <p:nvPr/>
        </p:nvSpPr>
        <p:spPr>
          <a:xfrm>
            <a:off x="6351836" y="2301046"/>
            <a:ext cx="5722839" cy="7363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630238" lvl="0" algn="just">
              <a:lnSpc>
                <a:spcPct val="107000"/>
              </a:lnSpc>
              <a:spcAft>
                <a:spcPts val="300"/>
              </a:spcAft>
              <a:defRPr>
                <a:solidFill>
                  <a:srgbClr val="1F3864"/>
                </a:solidFill>
                <a:effectLst/>
                <a:latin typeface="Merriweather" panose="02060503050406030704" pitchFamily="18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AU" sz="2000" dirty="0">
                <a:latin typeface="+mn-lt"/>
              </a:rPr>
              <a:t>only </a:t>
            </a:r>
            <a:r>
              <a:rPr lang="en-AU" sz="2000" b="1" dirty="0">
                <a:latin typeface="+mn-lt"/>
              </a:rPr>
              <a:t>certain interests </a:t>
            </a:r>
            <a:r>
              <a:rPr lang="en-AU" sz="2000" dirty="0">
                <a:latin typeface="+mn-lt"/>
              </a:rPr>
              <a:t>and </a:t>
            </a:r>
            <a:r>
              <a:rPr lang="en-AU" sz="2000" b="1" dirty="0">
                <a:latin typeface="+mn-lt"/>
              </a:rPr>
              <a:t>concerns </a:t>
            </a:r>
            <a:r>
              <a:rPr lang="en-AU" sz="2000" dirty="0">
                <a:latin typeface="+mn-lt"/>
              </a:rPr>
              <a:t>are </a:t>
            </a:r>
            <a:r>
              <a:rPr lang="en-AU" sz="2000" b="1" dirty="0">
                <a:latin typeface="+mn-lt"/>
              </a:rPr>
              <a:t>voiced, represented </a:t>
            </a:r>
            <a:r>
              <a:rPr lang="en-AU" sz="2000" dirty="0">
                <a:latin typeface="+mn-lt"/>
              </a:rPr>
              <a:t>and </a:t>
            </a:r>
            <a:r>
              <a:rPr lang="en-AU" sz="2000" b="1" dirty="0">
                <a:latin typeface="+mn-lt"/>
              </a:rPr>
              <a:t>acted upon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FBB7DA-C429-DF52-F7AA-CF8DB74DFA57}"/>
              </a:ext>
            </a:extLst>
          </p:cNvPr>
          <p:cNvSpPr txBox="1"/>
          <p:nvPr/>
        </p:nvSpPr>
        <p:spPr>
          <a:xfrm>
            <a:off x="6332105" y="3118048"/>
            <a:ext cx="5722839" cy="10656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630238" lvl="0" algn="just">
              <a:lnSpc>
                <a:spcPct val="107000"/>
              </a:lnSpc>
              <a:spcAft>
                <a:spcPts val="300"/>
              </a:spcAft>
              <a:defRPr>
                <a:solidFill>
                  <a:srgbClr val="1F3864"/>
                </a:solidFill>
                <a:effectLst/>
                <a:latin typeface="Merriweather" panose="02060503050406030704" pitchFamily="18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AU" sz="2000" dirty="0">
                <a:latin typeface="+mn-lt"/>
              </a:rPr>
              <a:t>resulting </a:t>
            </a:r>
            <a:r>
              <a:rPr lang="en-AU" sz="2000" b="1" dirty="0">
                <a:latin typeface="+mn-lt"/>
              </a:rPr>
              <a:t>policies </a:t>
            </a:r>
            <a:r>
              <a:rPr lang="en-AU" sz="2000" dirty="0">
                <a:latin typeface="+mn-lt"/>
              </a:rPr>
              <a:t>and </a:t>
            </a:r>
            <a:r>
              <a:rPr lang="en-AU" sz="2000" b="1" dirty="0">
                <a:latin typeface="+mn-lt"/>
              </a:rPr>
              <a:t>decisions </a:t>
            </a:r>
            <a:r>
              <a:rPr lang="en-AU" sz="2000" dirty="0">
                <a:latin typeface="+mn-lt"/>
              </a:rPr>
              <a:t>only </a:t>
            </a:r>
            <a:r>
              <a:rPr lang="en-AU" sz="2000" b="1" dirty="0">
                <a:latin typeface="+mn-lt"/>
              </a:rPr>
              <a:t>benefit </a:t>
            </a:r>
            <a:r>
              <a:rPr lang="en-GB" sz="2000" b="1" dirty="0">
                <a:latin typeface="+mn-lt"/>
              </a:rPr>
              <a:t>represented individuals </a:t>
            </a:r>
            <a:r>
              <a:rPr lang="en-GB" sz="2000" dirty="0">
                <a:latin typeface="+mn-lt"/>
              </a:rPr>
              <a:t>or </a:t>
            </a:r>
            <a:r>
              <a:rPr lang="en-GB" sz="2000" b="1" dirty="0">
                <a:latin typeface="+mn-lt"/>
              </a:rPr>
              <a:t>groups </a:t>
            </a:r>
            <a:r>
              <a:rPr lang="en-GB" sz="2000" dirty="0">
                <a:latin typeface="+mn-lt"/>
              </a:rPr>
              <a:t>while </a:t>
            </a:r>
            <a:r>
              <a:rPr lang="en-GB" sz="2000" b="1" dirty="0">
                <a:latin typeface="+mn-lt"/>
              </a:rPr>
              <a:t>openly neglecting </a:t>
            </a:r>
            <a:r>
              <a:rPr lang="en-GB" sz="2000" dirty="0">
                <a:latin typeface="+mn-lt"/>
              </a:rPr>
              <a:t>those </a:t>
            </a:r>
            <a:r>
              <a:rPr lang="en-GB" sz="2000" b="1" dirty="0">
                <a:latin typeface="+mn-lt"/>
              </a:rPr>
              <a:t>excluded </a:t>
            </a:r>
            <a:endParaRPr lang="en-AU" sz="2000" b="1" dirty="0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B47C5B-772E-F008-2C22-F48310FA84FB}"/>
              </a:ext>
            </a:extLst>
          </p:cNvPr>
          <p:cNvSpPr txBox="1"/>
          <p:nvPr/>
        </p:nvSpPr>
        <p:spPr>
          <a:xfrm>
            <a:off x="6334206" y="1484044"/>
            <a:ext cx="5729973" cy="7363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630238" lvl="0" algn="just">
              <a:lnSpc>
                <a:spcPct val="107000"/>
              </a:lnSpc>
              <a:spcAft>
                <a:spcPts val="300"/>
              </a:spcAft>
              <a:defRPr>
                <a:solidFill>
                  <a:srgbClr val="1F3864"/>
                </a:solidFill>
                <a:effectLst/>
                <a:latin typeface="Merriweather" panose="02060503050406030704" pitchFamily="18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2000" dirty="0">
                <a:latin typeface="+mn-lt"/>
              </a:rPr>
              <a:t>their </a:t>
            </a:r>
            <a:r>
              <a:rPr lang="en-GB" sz="2000" b="1" dirty="0">
                <a:latin typeface="+mn-lt"/>
              </a:rPr>
              <a:t>political discrimination </a:t>
            </a:r>
            <a:r>
              <a:rPr lang="en-GB" sz="2000" dirty="0">
                <a:latin typeface="+mn-lt"/>
              </a:rPr>
              <a:t>&amp; </a:t>
            </a:r>
            <a:r>
              <a:rPr lang="en-GB" sz="2000" b="1" dirty="0">
                <a:latin typeface="+mn-lt"/>
              </a:rPr>
              <a:t>marginalization </a:t>
            </a:r>
            <a:r>
              <a:rPr lang="en-GB" sz="2000" dirty="0">
                <a:latin typeface="+mn-lt"/>
              </a:rPr>
              <a:t>is </a:t>
            </a:r>
            <a:r>
              <a:rPr lang="en-GB" sz="2000" b="1" dirty="0">
                <a:latin typeface="+mn-lt"/>
              </a:rPr>
              <a:t>perpetuated </a:t>
            </a:r>
            <a:r>
              <a:rPr lang="en-GB" sz="2000" dirty="0">
                <a:latin typeface="+mn-lt"/>
              </a:rPr>
              <a:t>and </a:t>
            </a:r>
            <a:r>
              <a:rPr lang="en-GB" sz="2000" b="1" dirty="0">
                <a:latin typeface="+mn-lt"/>
              </a:rPr>
              <a:t>exacerbated</a:t>
            </a:r>
            <a:endParaRPr lang="en-AU" sz="2000" b="1" dirty="0">
              <a:latin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A4D0BA-982C-997E-4021-6EAB656A6B00}"/>
              </a:ext>
            </a:extLst>
          </p:cNvPr>
          <p:cNvSpPr/>
          <p:nvPr/>
        </p:nvSpPr>
        <p:spPr>
          <a:xfrm>
            <a:off x="127820" y="916974"/>
            <a:ext cx="6763040" cy="58112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41A7B27-E7E7-ABB2-6495-2E8CB4EA7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55" y="1547503"/>
            <a:ext cx="6678800" cy="44059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0337AE8-4192-DE04-9A8D-F08790857956}"/>
              </a:ext>
            </a:extLst>
          </p:cNvPr>
          <p:cNvGrpSpPr/>
          <p:nvPr/>
        </p:nvGrpSpPr>
        <p:grpSpPr>
          <a:xfrm>
            <a:off x="0" y="-12922"/>
            <a:ext cx="12192000" cy="759861"/>
            <a:chOff x="0" y="-12922"/>
            <a:chExt cx="12192000" cy="75986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3A669E-F655-72DC-FDB9-0EE6CE0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2922"/>
              <a:ext cx="12192000" cy="759861"/>
            </a:xfrm>
            <a:prstGeom prst="rect">
              <a:avLst/>
            </a:prstGeom>
            <a:effectLst>
              <a:outerShdw blurRad="88900" dist="76200" dir="6000000" algn="t" rotWithShape="0">
                <a:prstClr val="black">
                  <a:alpha val="45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84873-FEE5-8C51-379A-D4660A84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820" y="96146"/>
              <a:ext cx="576373" cy="56027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EF43C7-F1F0-FD51-2147-6096013E2742}"/>
                </a:ext>
              </a:extLst>
            </p:cNvPr>
            <p:cNvSpPr txBox="1"/>
            <p:nvPr/>
          </p:nvSpPr>
          <p:spPr>
            <a:xfrm>
              <a:off x="763617" y="129812"/>
              <a:ext cx="106647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ADOPTING TECHNOLOGY FOR INCLUSIVE ELECTIONS: A SOLUTION OR A PROBLEM?</a:t>
              </a:r>
              <a:endPara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56DDDF6-A716-05F6-0BF0-F67027DA9346}"/>
              </a:ext>
            </a:extLst>
          </p:cNvPr>
          <p:cNvSpPr txBox="1"/>
          <p:nvPr/>
        </p:nvSpPr>
        <p:spPr>
          <a:xfrm>
            <a:off x="392108" y="916975"/>
            <a:ext cx="6248734" cy="1200329"/>
          </a:xfrm>
          <a:prstGeom prst="rect">
            <a:avLst/>
          </a:prstGeom>
          <a:solidFill>
            <a:schemeClr val="bg2"/>
          </a:solidFill>
          <a:ln w="3175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endParaRPr lang="en-AU" sz="2400" dirty="0">
              <a:solidFill>
                <a:srgbClr val="FF0000"/>
              </a:solidFill>
            </a:endParaRPr>
          </a:p>
          <a:p>
            <a:pPr algn="ctr"/>
            <a:r>
              <a:rPr lang="en-AU" sz="2400" dirty="0">
                <a:solidFill>
                  <a:srgbClr val="FF0000"/>
                </a:solidFill>
              </a:rPr>
              <a:t>FROM POLITICAL PROCESSES, REPRESENTATION AND DECISION MAKING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2646AE-47EE-3E14-BF26-7706778597B7}"/>
              </a:ext>
            </a:extLst>
          </p:cNvPr>
          <p:cNvSpPr txBox="1"/>
          <p:nvPr/>
        </p:nvSpPr>
        <p:spPr>
          <a:xfrm>
            <a:off x="1452135" y="5473611"/>
            <a:ext cx="3919966" cy="10656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447675"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266700" lvl="0" algn="ctr">
              <a:lnSpc>
                <a:spcPct val="107000"/>
              </a:lnSpc>
              <a:spcAft>
                <a:spcPts val="300"/>
              </a:spcAft>
            </a:pPr>
            <a:r>
              <a:rPr lang="en-GB" dirty="0">
                <a:solidFill>
                  <a:srgbClr val="1F3864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GB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hen the </a:t>
            </a:r>
            <a:r>
              <a:rPr lang="en-GB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voices </a:t>
            </a:r>
            <a:r>
              <a:rPr lang="en-GB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GB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certain individuals </a:t>
            </a:r>
            <a:r>
              <a:rPr lang="en-GB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GB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groups </a:t>
            </a:r>
            <a:r>
              <a:rPr lang="en-GB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are </a:t>
            </a:r>
            <a:r>
              <a:rPr lang="en-GB" b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silenced</a:t>
            </a:r>
            <a:endParaRPr lang="en-AU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6CEDC9-C13D-C9E4-9759-431E86F0BE2C}"/>
              </a:ext>
            </a:extLst>
          </p:cNvPr>
          <p:cNvSpPr txBox="1"/>
          <p:nvPr/>
        </p:nvSpPr>
        <p:spPr>
          <a:xfrm>
            <a:off x="-419100" y="819550"/>
            <a:ext cx="7309960" cy="466757"/>
          </a:xfrm>
          <a:prstGeom prst="rect">
            <a:avLst/>
          </a:prstGeom>
          <a:solidFill>
            <a:srgbClr val="C00000"/>
          </a:solidFill>
          <a:ln>
            <a:solidFill>
              <a:srgbClr val="AE543E"/>
            </a:solidFill>
          </a:ln>
          <a:effectLst>
            <a:outerShdw blurRad="114300" dist="127000" dir="2700000" algn="tl" rotWithShape="0">
              <a:prstClr val="black">
                <a:alpha val="47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AU" sz="3200" b="1" dirty="0"/>
              <a:t>EXCLUSION</a:t>
            </a:r>
            <a:endParaRPr lang="en-AU" sz="2800" b="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27E6D6-A12F-3A80-EF1F-3793554CDB51}"/>
              </a:ext>
            </a:extLst>
          </p:cNvPr>
          <p:cNvGrpSpPr/>
          <p:nvPr/>
        </p:nvGrpSpPr>
        <p:grpSpPr>
          <a:xfrm>
            <a:off x="493138" y="5227419"/>
            <a:ext cx="6046673" cy="1523278"/>
            <a:chOff x="704193" y="5256177"/>
            <a:chExt cx="6046673" cy="1523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2C5E55B-464F-30E9-B5B1-510871A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143" b="93452" l="9877" r="88889">
                          <a14:foregroundMark x1="45062" y1="7738" x2="59877" y2="8333"/>
                          <a14:foregroundMark x1="11111" y1="56548" x2="12963" y2="64881"/>
                          <a14:foregroundMark x1="42593" y1="93452" x2="53704" y2="93452"/>
                          <a14:foregroundMark x1="85185" y1="56548" x2="86420" y2="60119"/>
                          <a14:backgroundMark x1="12963" y1="66071" x2="12963" y2="6607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4193" y="5297470"/>
              <a:ext cx="1422779" cy="1475475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3F6D0F2-723D-CC78-18AC-3A686B9176A4}"/>
                </a:ext>
              </a:extLst>
            </p:cNvPr>
            <p:cNvGrpSpPr/>
            <p:nvPr/>
          </p:nvGrpSpPr>
          <p:grpSpPr>
            <a:xfrm>
              <a:off x="5281991" y="5256177"/>
              <a:ext cx="1468875" cy="1523278"/>
              <a:chOff x="5281991" y="5256177"/>
              <a:chExt cx="1468875" cy="152327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5DEF25E-331B-1EB0-AE71-72D2D77E81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6054" b="94395" l="6828" r="94053">
                            <a14:foregroundMark x1="37885" y1="6054" x2="49780" y2="6278"/>
                            <a14:foregroundMark x1="66960" y1="91031" x2="82379" y2="93498"/>
                            <a14:foregroundMark x1="94273" y1="86771" x2="94273" y2="86771"/>
                            <a14:foregroundMark x1="51322" y1="94395" x2="51322" y2="94395"/>
                            <a14:foregroundMark x1="6828" y1="86323" x2="6828" y2="8632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81991" y="5287789"/>
                <a:ext cx="1422780" cy="1397709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61A79D9-49E7-EB16-C050-AAF8748660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524" b="91667" l="9877" r="89506">
                            <a14:foregroundMark x1="35185" y1="89286" x2="35185" y2="89286"/>
                            <a14:foregroundMark x1="62963" y1="91667" x2="62963" y2="91667"/>
                            <a14:backgroundMark x1="51852" y1="34524" x2="51235" y2="66071"/>
                            <a14:backgroundMark x1="51235" y1="66071" x2="51235" y2="66071"/>
                            <a14:backgroundMark x1="8025" y1="38690" x2="83951" y2="65476"/>
                            <a14:backgroundMark x1="83951" y1="65476" x2="87654" y2="69048"/>
                            <a14:backgroundMark x1="48765" y1="4167" x2="53086" y2="47024"/>
                            <a14:backgroundMark x1="13580" y1="88095" x2="38272" y2="38095"/>
                            <a14:backgroundMark x1="43827" y1="51190" x2="43210" y2="64286"/>
                            <a14:backgroundMark x1="17901" y1="55952" x2="50617" y2="70238"/>
                            <a14:backgroundMark x1="48765" y1="71429" x2="71605" y2="62500"/>
                            <a14:backgroundMark x1="64198" y1="23214" x2="77778" y2="45833"/>
                            <a14:backgroundMark x1="62963" y1="9524" x2="65432" y2="52976"/>
                            <a14:backgroundMark x1="67901" y1="80357" x2="67901" y2="80357"/>
                            <a14:backgroundMark x1="70370" y1="80357" x2="70370" y2="80357"/>
                            <a14:backgroundMark x1="70370" y1="82738" x2="70370" y2="82738"/>
                            <a14:backgroundMark x1="70370" y1="86310" x2="70370" y2="86310"/>
                            <a14:backgroundMark x1="75309" y1="76786" x2="75309" y2="76786"/>
                            <a14:backgroundMark x1="23457" y1="77976" x2="23457" y2="77976"/>
                            <a14:backgroundMark x1="27160" y1="81548" x2="27160" y2="81548"/>
                            <a14:backgroundMark x1="36420" y1="31548" x2="36420" y2="31548"/>
                            <a14:backgroundMark x1="27778" y1="12500" x2="27778" y2="17857"/>
                            <a14:backgroundMark x1="15432" y1="33333" x2="46914" y2="2559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81991" y="5256177"/>
                <a:ext cx="1468875" cy="152327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1652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20" grpId="0" animBg="1"/>
      <p:bldP spid="19" grpId="0" animBg="1"/>
      <p:bldP spid="35" grpId="0" animBg="1"/>
      <p:bldP spid="33" grpId="0" animBg="1"/>
      <p:bldP spid="40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5DAD494-1B1E-7254-64AC-206A4BFB8CE3}"/>
              </a:ext>
            </a:extLst>
          </p:cNvPr>
          <p:cNvSpPr txBox="1"/>
          <p:nvPr/>
        </p:nvSpPr>
        <p:spPr>
          <a:xfrm>
            <a:off x="6654796" y="1312809"/>
            <a:ext cx="5447479" cy="10656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630238" lvl="0" algn="just">
              <a:lnSpc>
                <a:spcPct val="107000"/>
              </a:lnSpc>
              <a:spcAft>
                <a:spcPts val="300"/>
              </a:spcAft>
              <a:defRPr>
                <a:solidFill>
                  <a:srgbClr val="1F3864"/>
                </a:solidFill>
                <a:effectLst/>
                <a:latin typeface="Merriweather" panose="02060503050406030704" pitchFamily="18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2000" b="1" dirty="0">
                <a:latin typeface="+mn-lt"/>
              </a:rPr>
              <a:t>enhance </a:t>
            </a:r>
            <a:r>
              <a:rPr lang="en-GB" sz="2000" dirty="0">
                <a:latin typeface="+mn-lt"/>
              </a:rPr>
              <a:t>the </a:t>
            </a:r>
            <a:r>
              <a:rPr lang="en-GB" sz="2000" b="1" dirty="0">
                <a:latin typeface="+mn-lt"/>
              </a:rPr>
              <a:t>inclusiveness</a:t>
            </a:r>
            <a:r>
              <a:rPr lang="en-GB" sz="2000" dirty="0">
                <a:latin typeface="+mn-lt"/>
              </a:rPr>
              <a:t>, </a:t>
            </a:r>
            <a:r>
              <a:rPr lang="en-GB" sz="2000" b="1" dirty="0">
                <a:latin typeface="+mn-lt"/>
              </a:rPr>
              <a:t>efficiency</a:t>
            </a:r>
            <a:r>
              <a:rPr lang="en-GB" sz="2000" dirty="0">
                <a:latin typeface="+mn-lt"/>
              </a:rPr>
              <a:t> and </a:t>
            </a:r>
            <a:r>
              <a:rPr lang="en-GB" sz="2000" b="1" dirty="0">
                <a:latin typeface="+mn-lt"/>
              </a:rPr>
              <a:t>integrity </a:t>
            </a:r>
            <a:r>
              <a:rPr lang="en-GB" sz="2000" dirty="0">
                <a:latin typeface="+mn-lt"/>
              </a:rPr>
              <a:t>of </a:t>
            </a:r>
            <a:r>
              <a:rPr lang="en-GB" sz="2000" b="1" dirty="0">
                <a:latin typeface="+mn-lt"/>
              </a:rPr>
              <a:t>elections</a:t>
            </a:r>
            <a:r>
              <a:rPr lang="en-GB" sz="2000" dirty="0">
                <a:latin typeface="+mn-lt"/>
              </a:rPr>
              <a:t> and </a:t>
            </a:r>
            <a:r>
              <a:rPr lang="en-GB" sz="2000" b="1" dirty="0">
                <a:latin typeface="+mn-lt"/>
              </a:rPr>
              <a:t>address new </a:t>
            </a:r>
            <a:r>
              <a:rPr lang="en-GB" sz="2000" dirty="0">
                <a:latin typeface="+mn-lt"/>
              </a:rPr>
              <a:t>and </a:t>
            </a:r>
            <a:r>
              <a:rPr lang="en-GB" sz="2000" b="1" dirty="0">
                <a:latin typeface="+mn-lt"/>
              </a:rPr>
              <a:t>evolving threats </a:t>
            </a:r>
            <a:r>
              <a:rPr lang="en-GB" sz="2000" dirty="0">
                <a:latin typeface="+mn-lt"/>
              </a:rPr>
              <a:t>always </a:t>
            </a:r>
            <a:r>
              <a:rPr lang="en-GB" sz="2000" b="1" dirty="0">
                <a:latin typeface="+mn-lt"/>
              </a:rPr>
              <a:t>coming their way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6E5CBB-AA03-FBB3-BC73-0B2C2638DD50}"/>
              </a:ext>
            </a:extLst>
          </p:cNvPr>
          <p:cNvSpPr/>
          <p:nvPr/>
        </p:nvSpPr>
        <p:spPr>
          <a:xfrm>
            <a:off x="-1" y="914226"/>
            <a:ext cx="7099301" cy="58476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143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052" name="Picture 4" descr="/Shutterstock.com">
            <a:extLst>
              <a:ext uri="{FF2B5EF4-FFF2-40B4-BE49-F238E27FC236}">
                <a16:creationId xmlns:a16="http://schemas.microsoft.com/office/drawing/2014/main" id="{2DFEBF63-ED20-326A-BA93-7CC5AB81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6E7E9"/>
              </a:clrFrom>
              <a:clrTo>
                <a:srgbClr val="E6E7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7587" y="1754019"/>
            <a:ext cx="8166887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0337AE8-4192-DE04-9A8D-F08790857956}"/>
              </a:ext>
            </a:extLst>
          </p:cNvPr>
          <p:cNvGrpSpPr/>
          <p:nvPr/>
        </p:nvGrpSpPr>
        <p:grpSpPr>
          <a:xfrm>
            <a:off x="0" y="-12922"/>
            <a:ext cx="12192000" cy="759861"/>
            <a:chOff x="0" y="-12922"/>
            <a:chExt cx="12192000" cy="75986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3A669E-F655-72DC-FDB9-0EE6CE0D1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2922"/>
              <a:ext cx="12192000" cy="759861"/>
            </a:xfrm>
            <a:prstGeom prst="rect">
              <a:avLst/>
            </a:prstGeom>
            <a:effectLst>
              <a:outerShdw blurRad="88900" dist="76200" dir="6000000" algn="t" rotWithShape="0">
                <a:prstClr val="black">
                  <a:alpha val="45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84873-FEE5-8C51-379A-D4660A84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820" y="96146"/>
              <a:ext cx="576373" cy="56027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EF43C7-F1F0-FD51-2147-6096013E2742}"/>
                </a:ext>
              </a:extLst>
            </p:cNvPr>
            <p:cNvSpPr txBox="1"/>
            <p:nvPr/>
          </p:nvSpPr>
          <p:spPr>
            <a:xfrm>
              <a:off x="763617" y="129812"/>
              <a:ext cx="106647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ADOPTING TECHNOLOGY FOR INCLUSIVE ELECTIONS: A SOLUTION OR A PROBLEM?</a:t>
              </a:r>
              <a:endPara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B41390E-B2AD-C6B1-3110-C39D745E8440}"/>
              </a:ext>
            </a:extLst>
          </p:cNvPr>
          <p:cNvSpPr/>
          <p:nvPr/>
        </p:nvSpPr>
        <p:spPr>
          <a:xfrm>
            <a:off x="-127000" y="757575"/>
            <a:ext cx="5219699" cy="656025"/>
          </a:xfrm>
          <a:prstGeom prst="rect">
            <a:avLst/>
          </a:prstGeom>
          <a:solidFill>
            <a:srgbClr val="C00000"/>
          </a:solidFill>
          <a:ln>
            <a:solidFill>
              <a:srgbClr val="AE543E"/>
            </a:solidFill>
          </a:ln>
          <a:effectLst>
            <a:outerShdw blurRad="114300" dist="127000" dir="2700000" algn="tl" rotWithShape="0">
              <a:prstClr val="black">
                <a:alpha val="47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6DDDF6-A716-05F6-0BF0-F67027DA9346}"/>
              </a:ext>
            </a:extLst>
          </p:cNvPr>
          <p:cNvSpPr txBox="1"/>
          <p:nvPr/>
        </p:nvSpPr>
        <p:spPr>
          <a:xfrm>
            <a:off x="388139" y="735513"/>
            <a:ext cx="431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AU" dirty="0"/>
              <a:t>USE OF TECHNOLOGY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23900-C8C5-2E0F-0B98-B6549667F000}"/>
              </a:ext>
            </a:extLst>
          </p:cNvPr>
          <p:cNvSpPr txBox="1"/>
          <p:nvPr/>
        </p:nvSpPr>
        <p:spPr>
          <a:xfrm>
            <a:off x="7226299" y="2661463"/>
            <a:ext cx="4965702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solidFill>
                  <a:srgbClr val="1F3864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Voter registration </a:t>
            </a:r>
            <a:r>
              <a:rPr lang="en-US" sz="2000" dirty="0">
                <a:solidFill>
                  <a:srgbClr val="1F3864"/>
                </a:solidFill>
                <a:effectLst/>
                <a:ea typeface="Times New Roman" panose="02020603050405020304" pitchFamily="18" charset="0"/>
              </a:rPr>
              <a:t>​</a:t>
            </a:r>
            <a:endParaRPr lang="en-AU" sz="2000" dirty="0">
              <a:effectLst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solidFill>
                  <a:srgbClr val="1F3864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Voter identification </a:t>
            </a:r>
            <a:r>
              <a:rPr lang="en-US" sz="2000" dirty="0">
                <a:solidFill>
                  <a:srgbClr val="1F3864"/>
                </a:solidFill>
                <a:effectLst/>
                <a:ea typeface="Times New Roman" panose="02020603050405020304" pitchFamily="18" charset="0"/>
              </a:rPr>
              <a:t>​</a:t>
            </a:r>
            <a:endParaRPr lang="en-AU" sz="2000" dirty="0">
              <a:effectLst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solidFill>
                  <a:srgbClr val="1F3864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Results tabulation &amp; transmission</a:t>
            </a:r>
            <a:r>
              <a:rPr lang="en-US" sz="2000" dirty="0">
                <a:solidFill>
                  <a:srgbClr val="1F3864"/>
                </a:solidFill>
                <a:effectLst/>
                <a:ea typeface="Times New Roman" panose="02020603050405020304" pitchFamily="18" charset="0"/>
              </a:rPr>
              <a:t>​</a:t>
            </a:r>
            <a:endParaRPr lang="en-AU" sz="2000" dirty="0">
              <a:effectLst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solidFill>
                  <a:srgbClr val="1F3864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Electronic voting (e-voting) and counting</a:t>
            </a:r>
            <a:r>
              <a:rPr lang="en-GB" sz="2000" dirty="0">
                <a:solidFill>
                  <a:srgbClr val="1F3864"/>
                </a:solidFill>
                <a:effectLst/>
                <a:ea typeface="Times New Roman" panose="02020603050405020304" pitchFamily="18" charset="0"/>
              </a:rPr>
              <a:t>​</a:t>
            </a:r>
            <a:endParaRPr lang="en-AU" sz="2000" dirty="0">
              <a:effectLst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solidFill>
                  <a:srgbClr val="1F3864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EMB internal communication and data management </a:t>
            </a:r>
            <a:r>
              <a:rPr lang="en-US" sz="2000" dirty="0">
                <a:solidFill>
                  <a:srgbClr val="1F3864"/>
                </a:solidFill>
                <a:effectLst/>
                <a:ea typeface="Times New Roman" panose="02020603050405020304" pitchFamily="18" charset="0"/>
              </a:rPr>
              <a:t>​</a:t>
            </a:r>
            <a:endParaRPr lang="en-AU" sz="2000" dirty="0">
              <a:effectLst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solidFill>
                  <a:srgbClr val="1F3864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EMB external communication (website, social media)</a:t>
            </a:r>
            <a:r>
              <a:rPr lang="en-US" sz="2000" dirty="0">
                <a:solidFill>
                  <a:srgbClr val="1F3864"/>
                </a:solidFill>
                <a:effectLst/>
                <a:ea typeface="Times New Roman" panose="02020603050405020304" pitchFamily="18" charset="0"/>
              </a:rPr>
              <a:t>​</a:t>
            </a:r>
            <a:endParaRPr lang="en-AU" sz="2000" dirty="0">
              <a:effectLst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solidFill>
                  <a:srgbClr val="1F3864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Party and candidate registration</a:t>
            </a:r>
            <a:r>
              <a:rPr lang="en-US" sz="2000" dirty="0">
                <a:solidFill>
                  <a:srgbClr val="1F3864"/>
                </a:solidFill>
                <a:effectLst/>
                <a:ea typeface="Times New Roman" panose="02020603050405020304" pitchFamily="18" charset="0"/>
              </a:rPr>
              <a:t>​</a:t>
            </a:r>
            <a:endParaRPr lang="en-AU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5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22" grpId="0" animBg="1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neral Document" ma:contentTypeID="0x010100AE27DC3117EA7A40A67F4C1F68DF36320014192E060BB1354D8F8A55337BCC6E2E" ma:contentTypeVersion="4" ma:contentTypeDescription="" ma:contentTypeScope="" ma:versionID="deb040a9dc442396ad83a8bef701c41e">
  <xsd:schema xmlns:xsd="http://www.w3.org/2001/XMLSchema" xmlns:xs="http://www.w3.org/2001/XMLSchema" xmlns:p="http://schemas.microsoft.com/office/2006/metadata/properties" xmlns:ns2="4232d240-6eea-4037-a75a-edc456fd7279" targetNamespace="http://schemas.microsoft.com/office/2006/metadata/properties" ma:root="true" ma:fieldsID="36d70895e94e656b47cc265a62544ca4" ns2:_="">
    <xsd:import namespace="4232d240-6eea-4037-a75a-edc456fd7279"/>
    <xsd:element name="properties">
      <xsd:complexType>
        <xsd:sequence>
          <xsd:element name="documentManagement">
            <xsd:complexType>
              <xsd:all>
                <xsd:element ref="ns2:TaxCatchAllLabel" minOccurs="0"/>
                <xsd:element ref="ns2:ke80c6e2daee47639d0e18f453f2ec2a" minOccurs="0"/>
                <xsd:element ref="ns2:dc476da3a60e48988e652c6ee6570df9" minOccurs="0"/>
                <xsd:element ref="ns2:gd0ebd9aef7f46ddb45b1c6c50a7063f" minOccurs="0"/>
                <xsd:element ref="ns2:ka0a1fbbec6e4c069968738dce4647aa" minOccurs="0"/>
                <xsd:element ref="ns2:c8fb39ea7ae14fdcb368899b4f095616" minOccurs="0"/>
                <xsd:element ref="ns2:g20b08ff303c4a489afdbe1fd5e367cc" minOccurs="0"/>
                <xsd:element ref="ns2:l67fd41e38eb41298ff8a0bbb041bd0f" minOccurs="0"/>
                <xsd:element ref="ns2:TaxCatchAll" minOccurs="0"/>
                <xsd:element ref="ns2:k4bc3ec4cde049a097a4d52293c70b8e" minOccurs="0"/>
                <xsd:element ref="ns2:f97f4779c0cf41a4bef3f8a65965035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2d240-6eea-4037-a75a-edc456fd7279" elementFormDefault="qualified">
    <xsd:import namespace="http://schemas.microsoft.com/office/2006/documentManagement/types"/>
    <xsd:import namespace="http://schemas.microsoft.com/office/infopath/2007/PartnerControls"/>
    <xsd:element name="TaxCatchAllLabel" ma:index="10" nillable="true" ma:displayName="Taxonomy Catch All Column1" ma:hidden="true" ma:list="{a378bacb-7048-44b1-ad4d-ce9008c01efd}" ma:internalName="TaxCatchAllLabel" ma:readOnly="true" ma:showField="CatchAllDataLabel" ma:web="97ddca87-b1ef-4522-a3e5-fa10b55999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e80c6e2daee47639d0e18f453f2ec2a" ma:index="12" ma:taxonomy="true" ma:internalName="ke80c6e2daee47639d0e18f453f2ec2a" ma:taxonomyFieldName="DocumentType" ma:displayName="Document type" ma:readOnly="false" ma:default="" ma:fieldId="{4e80c6e2-daee-4763-9d0e-18f453f2ec2a}" ma:sspId="11d05ef5-2dac-4649-a45e-e894ae1f4027" ma:termSetId="e622d2cc-9d78-465e-b98b-e3cb63b89c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c476da3a60e48988e652c6ee6570df9" ma:index="14" nillable="true" ma:taxonomy="true" ma:internalName="dc476da3a60e48988e652c6ee6570df9" ma:taxonomyFieldName="Keywords1" ma:displayName="Keywords" ma:default="" ma:fieldId="{dc476da3-a60e-4898-8e65-2c6ee6570df9}" ma:taxonomyMulti="true" ma:sspId="11d05ef5-2dac-4649-a45e-e894ae1f4027" ma:termSetId="4e676dc9-e549-4ef6-99dd-f64f98ebce4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d0ebd9aef7f46ddb45b1c6c50a7063f" ma:index="16" ma:taxonomy="true" ma:internalName="gd0ebd9aef7f46ddb45b1c6c50a7063f" ma:taxonomyFieldName="Language1" ma:displayName="Language" ma:readOnly="false" ma:default="2;#English|45798865-ca4d-4034-a541-eb08b66fd192" ma:fieldId="{0d0ebd9a-ef7f-46dd-b45b-1c6c50a7063f}" ma:sspId="11d05ef5-2dac-4649-a45e-e894ae1f4027" ma:termSetId="e0a9f2d7-d14c-4b9a-bdae-94ae36a745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0a1fbbec6e4c069968738dce4647aa" ma:index="18" ma:taxonomy="true" ma:internalName="ka0a1fbbec6e4c069968738dce4647aa" ma:taxonomyFieldName="OrgStructure" ma:displayName="Function/Theme" ma:readOnly="false" ma:default="" ma:fieldId="{4a0a1fbb-ec6e-4c06-9968-738dce4647aa}" ma:taxonomyMulti="true" ma:sspId="11d05ef5-2dac-4649-a45e-e894ae1f4027" ma:termSetId="4dac4ce6-974c-4ae6-94a0-06c28f47f4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8fb39ea7ae14fdcb368899b4f095616" ma:index="20" nillable="true" ma:taxonomy="true" ma:internalName="c8fb39ea7ae14fdcb368899b4f095616" ma:taxonomyFieldName="Period" ma:displayName="Period" ma:default="" ma:fieldId="{c8fb39ea-7ae1-4fdc-b368-899b4f095616}" ma:taxonomyMulti="true" ma:sspId="11d05ef5-2dac-4649-a45e-e894ae1f4027" ma:termSetId="2026f2b8-dc3d-4ca7-9b26-cbf4cadda9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20b08ff303c4a489afdbe1fd5e367cc" ma:index="22" nillable="true" ma:taxonomy="true" ma:internalName="g20b08ff303c4a489afdbe1fd5e367cc" ma:taxonomyFieldName="Year" ma:displayName="Year" ma:readOnly="false" ma:default="" ma:fieldId="{020b08ff-303c-4a48-9afd-be1fd5e367cc}" ma:taxonomyMulti="true" ma:sspId="11d05ef5-2dac-4649-a45e-e894ae1f4027" ma:termSetId="8e8e8c7b-6a40-4db0-a5b4-5fc1c0ee5d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67fd41e38eb41298ff8a0bbb041bd0f" ma:index="24" nillable="true" ma:taxonomy="true" ma:internalName="l67fd41e38eb41298ff8a0bbb041bd0f" ma:taxonomyFieldName="Project_x0020_number" ma:displayName="Project number" ma:default="" ma:fieldId="{567fd41e-38eb-4129-8ff8-a0bbb041bd0f}" ma:sspId="11d05ef5-2dac-4649-a45e-e894ae1f4027" ma:termSetId="f875bcb0-4e71-40df-822c-5fc7e61f74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25" nillable="true" ma:displayName="Taxonomy Catch All Column" ma:hidden="true" ma:list="{a378bacb-7048-44b1-ad4d-ce9008c01efd}" ma:internalName="TaxCatchAll" ma:showField="CatchAllData" ma:web="97ddca87-b1ef-4522-a3e5-fa10b55999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4bc3ec4cde049a097a4d52293c70b8e" ma:index="26" ma:taxonomy="true" ma:internalName="k4bc3ec4cde049a097a4d52293c70b8e" ma:taxonomyFieldName="Sensitivity" ma:displayName="Sensitivity" ma:readOnly="false" ma:default="1;#Internal|3c32071d-f1ec-4a8c-bf32-cb4b7d77e122" ma:fieldId="{44bc3ec4-cde0-49a0-97a4-d52293c70b8e}" ma:sspId="11d05ef5-2dac-4649-a45e-e894ae1f4027" ma:termSetId="843db6b3-a807-4dd8-9048-fd9ede459c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7f4779c0cf41a4bef3f8a65965035d" ma:index="27" ma:taxonomy="true" ma:internalName="f97f4779c0cf41a4bef3f8a65965035d" ma:taxonomyFieldName="ApplicableCountriesTerritories" ma:displayName="Applicable countries/territories" ma:readOnly="false" ma:default="" ma:fieldId="{f97f4779-c0cf-41a4-bef3-f8a65965035d}" ma:taxonomyMulti="true" ma:sspId="11d05ef5-2dac-4649-a45e-e894ae1f4027" ma:termSetId="3c8c36c9-d359-4172-81b7-76a02a2f459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1d05ef5-2dac-4649-a45e-e894ae1f4027" ContentTypeId="0x010100AE27DC3117EA7A40A67F4C1F68DF3632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4bc3ec4cde049a097a4d52293c70b8e xmlns="4232d240-6eea-4037-a75a-edc456fd7279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3c32071d-f1ec-4a8c-bf32-cb4b7d77e122</TermId>
        </TermInfo>
      </Terms>
    </k4bc3ec4cde049a097a4d52293c70b8e>
    <ke80c6e2daee47639d0e18f453f2ec2a xmlns="4232d240-6eea-4037-a75a-edc456fd727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3f1ad256-542b-4a23-ba9f-bc5bbf21427d</TermId>
        </TermInfo>
      </Terms>
    </ke80c6e2daee47639d0e18f453f2ec2a>
    <c8fb39ea7ae14fdcb368899b4f095616 xmlns="4232d240-6eea-4037-a75a-edc456fd7279">
      <Terms xmlns="http://schemas.microsoft.com/office/infopath/2007/PartnerControls"/>
    </c8fb39ea7ae14fdcb368899b4f095616>
    <TaxCatchAll xmlns="4232d240-6eea-4037-a75a-edc456fd7279">
      <Value>15</Value>
      <Value>14</Value>
      <Value>62</Value>
      <Value>446</Value>
      <Value>23</Value>
      <Value>39</Value>
      <Value>4</Value>
      <Value>2</Value>
      <Value>1</Value>
      <Value>8</Value>
    </TaxCatchAll>
    <dc476da3a60e48988e652c6ee6570df9 xmlns="4232d240-6eea-4037-a75a-edc456fd7279">
      <Terms xmlns="http://schemas.microsoft.com/office/infopath/2007/PartnerControls">
        <TermInfo xmlns="http://schemas.microsoft.com/office/infopath/2007/PartnerControls">
          <TermName xmlns="http://schemas.microsoft.com/office/infopath/2007/PartnerControls">ICT and elections</TermName>
          <TermId xmlns="http://schemas.microsoft.com/office/infopath/2007/PartnerControls">a2a4083d-5b82-47e9-a262-f6c263192131</TermId>
        </TermInfo>
        <TermInfo xmlns="http://schemas.microsoft.com/office/infopath/2007/PartnerControls">
          <TermName xmlns="http://schemas.microsoft.com/office/infopath/2007/PartnerControls">Trust</TermName>
          <TermId xmlns="http://schemas.microsoft.com/office/infopath/2007/PartnerControls">337f1f79-da0b-48eb-81d3-3adfc167941d</TermId>
        </TermInfo>
      </Terms>
    </dc476da3a60e48988e652c6ee6570df9>
    <f97f4779c0cf41a4bef3f8a65965035d xmlns="4232d240-6eea-4037-a75a-edc456fd727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Africa</TermName>
          <TermId xmlns="http://schemas.microsoft.com/office/infopath/2007/PartnerControls">2e575b8a-7994-420f-8ed0-f77c168609e1</TermId>
        </TermInfo>
        <TermInfo xmlns="http://schemas.microsoft.com/office/infopath/2007/PartnerControls">
          <TermName xmlns="http://schemas.microsoft.com/office/infopath/2007/PartnerControls">Global</TermName>
          <TermId xmlns="http://schemas.microsoft.com/office/infopath/2007/PartnerControls">19ad42d6-a8e4-4ff7-99c6-e166109aaf87</TermId>
        </TermInfo>
        <TermInfo xmlns="http://schemas.microsoft.com/office/infopath/2007/PartnerControls">
          <TermName xmlns="http://schemas.microsoft.com/office/infopath/2007/PartnerControls">South Africa</TermName>
          <TermId xmlns="http://schemas.microsoft.com/office/infopath/2007/PartnerControls">f8cfd0db-3dc9-4ed2-8d83-a2e79299bd11</TermId>
        </TermInfo>
      </Terms>
    </f97f4779c0cf41a4bef3f8a65965035d>
    <gd0ebd9aef7f46ddb45b1c6c50a7063f xmlns="4232d240-6eea-4037-a75a-edc456fd727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45798865-ca4d-4034-a541-eb08b66fd192</TermId>
        </TermInfo>
      </Terms>
    </gd0ebd9aef7f46ddb45b1c6c50a7063f>
    <g20b08ff303c4a489afdbe1fd5e367cc xmlns="4232d240-6eea-4037-a75a-edc456fd7279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2019</TermName>
          <TermId xmlns="http://schemas.microsoft.com/office/infopath/2007/PartnerControls">ade3f6bd-989a-494a-aeda-0bb89e8b7c4e</TermId>
        </TermInfo>
      </Terms>
    </g20b08ff303c4a489afdbe1fd5e367cc>
    <l67fd41e38eb41298ff8a0bbb041bd0f xmlns="4232d240-6eea-4037-a75a-edc456fd7279">
      <Terms xmlns="http://schemas.microsoft.com/office/infopath/2007/PartnerControls"/>
    </l67fd41e38eb41298ff8a0bbb041bd0f>
    <ka0a1fbbec6e4c069968738dce4647aa xmlns="4232d240-6eea-4037-a75a-edc456fd727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Electoral Processes</TermName>
          <TermId xmlns="http://schemas.microsoft.com/office/infopath/2007/PartnerControls">9582f4be-dabe-44f3-bd9a-dac338b76f2f</TermId>
        </TermInfo>
      </Terms>
    </ka0a1fbbec6e4c069968738dce4647aa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CE5052-4F12-405F-A744-985205336C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32d240-6eea-4037-a75a-edc456fd72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15A0E9-AC43-4402-941E-C5D492320AA8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760A36CB-5F11-4624-8B88-9AF614AA5B83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4232d240-6eea-4037-a75a-edc456fd7279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56D796A0-1A47-4897-8070-F5D27F6675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36774</TotalTime>
  <Words>2058</Words>
  <Application>Microsoft Office PowerPoint</Application>
  <PresentationFormat>Widescreen</PresentationFormat>
  <Paragraphs>207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 Election Technology in Comparative Perspective</dc:title>
  <dc:creator>Peter Wolf</dc:creator>
  <cp:lastModifiedBy>Leena Rikkila Tamang</cp:lastModifiedBy>
  <cp:revision>121</cp:revision>
  <cp:lastPrinted>2023-01-20T05:56:38Z</cp:lastPrinted>
  <dcterms:created xsi:type="dcterms:W3CDTF">2019-08-22T11:30:21Z</dcterms:created>
  <dcterms:modified xsi:type="dcterms:W3CDTF">2023-01-20T06:03:42Z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0x010100AE27DC3117EA7A40A67F4C1F68DF36320014192E060BB1354D8F8A55337BCC6E2E</vt:lpwstr>
  </property>
  <property fmtid="{D5CDD505-2E9C-101B-9397-08002B2CF9AE}" pid="3" name="k4bc3ec4cde049a097a4d52293c70b8e">
    <vt:lpwstr>Internal|3c32071d-f1ec-4a8c-bf32-cb4b7d77e122</vt:lpwstr>
  </property>
  <property fmtid="{D5CDD505-2E9C-101B-9397-08002B2CF9AE}" pid="4" name="TaxCatchAll">
    <vt:lpwstr>2;#English;#1;#Internal</vt:lpwstr>
  </property>
  <property fmtid="{D5CDD505-2E9C-101B-9397-08002B2CF9AE}" pid="5" name="gd0ebd9aef7f46ddb45b1c6c50a7063f">
    <vt:lpwstr>English|45798865-ca4d-4034-a541-eb08b66fd192</vt:lpwstr>
  </property>
  <property fmtid="{D5CDD505-2E9C-101B-9397-08002B2CF9AE}" pid="6" name="Sensitivity">
    <vt:lpwstr>1;#Internal|3c32071d-f1ec-4a8c-bf32-cb4b7d77e122</vt:lpwstr>
  </property>
  <property fmtid="{D5CDD505-2E9C-101B-9397-08002B2CF9AE}" pid="7" name="Year">
    <vt:lpwstr>8;#2019|ade3f6bd-989a-494a-aeda-0bb89e8b7c4e</vt:lpwstr>
  </property>
  <property fmtid="{D5CDD505-2E9C-101B-9397-08002B2CF9AE}" pid="8" name="OrgStructure">
    <vt:lpwstr>4;#Electoral Processes|9582f4be-dabe-44f3-bd9a-dac338b76f2f</vt:lpwstr>
  </property>
  <property fmtid="{D5CDD505-2E9C-101B-9397-08002B2CF9AE}" pid="9" name="ApplicableCountriesTerritories">
    <vt:lpwstr>39;#Africa|2e575b8a-7994-420f-8ed0-f77c168609e1;#15;#Global|19ad42d6-a8e4-4ff7-99c6-e166109aaf87;#62;#South Africa|f8cfd0db-3dc9-4ed2-8d83-a2e79299bd11</vt:lpwstr>
  </property>
  <property fmtid="{D5CDD505-2E9C-101B-9397-08002B2CF9AE}" pid="10" name="DocumentType">
    <vt:lpwstr>14;#Presentation|3f1ad256-542b-4a23-ba9f-bc5bbf21427d</vt:lpwstr>
  </property>
  <property fmtid="{D5CDD505-2E9C-101B-9397-08002B2CF9AE}" pid="11" name="Keywords1">
    <vt:lpwstr>23;#ICT and elections|a2a4083d-5b82-47e9-a262-f6c263192131;#446;#Trust|337f1f79-da0b-48eb-81d3-3adfc167941d</vt:lpwstr>
  </property>
  <property fmtid="{D5CDD505-2E9C-101B-9397-08002B2CF9AE}" pid="12" name="Language1">
    <vt:lpwstr>2;#English|45798865-ca4d-4034-a541-eb08b66fd192</vt:lpwstr>
  </property>
  <property fmtid="{D5CDD505-2E9C-101B-9397-08002B2CF9AE}" pid="13" name="Project number">
    <vt:lpwstr/>
  </property>
  <property fmtid="{D5CDD505-2E9C-101B-9397-08002B2CF9AE}" pid="14" name="Period">
    <vt:lpwstr/>
  </property>
</Properties>
</file>